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6" r:id="rId3"/>
    <p:sldId id="257" r:id="rId4"/>
    <p:sldId id="258" r:id="rId5"/>
    <p:sldId id="266" r:id="rId6"/>
    <p:sldId id="267" r:id="rId7"/>
    <p:sldId id="269" r:id="rId8"/>
    <p:sldId id="268" r:id="rId9"/>
    <p:sldId id="270" r:id="rId10"/>
    <p:sldId id="271" r:id="rId11"/>
    <p:sldId id="272" r:id="rId12"/>
    <p:sldId id="273" r:id="rId13"/>
    <p:sldId id="264"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3CF"/>
    <a:srgbClr val="007B93"/>
    <a:srgbClr val="5F5F5F"/>
    <a:srgbClr val="C0C0C0"/>
    <a:srgbClr val="E76127"/>
    <a:srgbClr val="00A9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36"/>
    <p:restoredTop sz="94619"/>
  </p:normalViewPr>
  <p:slideViewPr>
    <p:cSldViewPr snapToGrid="0" snapToObjects="1">
      <p:cViewPr varScale="1">
        <p:scale>
          <a:sx n="198" d="100"/>
          <a:sy n="198" d="100"/>
        </p:scale>
        <p:origin x="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8991" y="841772"/>
            <a:ext cx="6858000" cy="1790700"/>
          </a:xfrm>
        </p:spPr>
        <p:txBody>
          <a:bodyPr anchor="b"/>
          <a:lstStyle>
            <a:lvl1pPr algn="l">
              <a:defRPr sz="4500" b="1" i="0">
                <a:latin typeface="Avenir LT Std 55 Roman" charset="0"/>
                <a:ea typeface="Avenir LT Std 55 Roman" charset="0"/>
                <a:cs typeface="Avenir LT Std 55 Roman" charset="0"/>
              </a:defRPr>
            </a:lvl1pPr>
          </a:lstStyle>
          <a:p>
            <a:r>
              <a:rPr lang="en-US" dirty="0"/>
              <a:t>CLICK TO EDIT MASTER TITLE STYLE</a:t>
            </a:r>
          </a:p>
        </p:txBody>
      </p:sp>
      <p:sp>
        <p:nvSpPr>
          <p:cNvPr id="3" name="Subtitle 2"/>
          <p:cNvSpPr>
            <a:spLocks noGrp="1"/>
          </p:cNvSpPr>
          <p:nvPr>
            <p:ph type="subTitle" idx="1"/>
          </p:nvPr>
        </p:nvSpPr>
        <p:spPr>
          <a:xfrm>
            <a:off x="928991" y="2571137"/>
            <a:ext cx="6858000" cy="1502604"/>
          </a:xfrm>
        </p:spPr>
        <p:txBody>
          <a:bodyPr/>
          <a:lstStyle>
            <a:lvl1pPr marL="0" indent="0" algn="l">
              <a:buNone/>
              <a:defRPr sz="1800" b="0" i="0">
                <a:latin typeface="Avenir LT Std 35 Light" charset="0"/>
                <a:ea typeface="Avenir LT Std 35 Light" charset="0"/>
                <a:cs typeface="Avenir LT Std 35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2215" y="740568"/>
            <a:ext cx="2949178" cy="802481"/>
          </a:xfrm>
        </p:spPr>
        <p:txBody>
          <a:bodyPr anchor="t"/>
          <a:lstStyle>
            <a:lvl1pPr>
              <a:defRPr sz="2400" b="1" i="0">
                <a:latin typeface="Avenir LT Std 55 Roman" charset="0"/>
                <a:ea typeface="Avenir LT Std 55 Roman" charset="0"/>
                <a:cs typeface="Avenir LT Std 55 Roman" charset="0"/>
              </a:defRPr>
            </a:lvl1pPr>
          </a:lstStyle>
          <a:p>
            <a:r>
              <a:rPr lang="en-US" dirty="0"/>
              <a:t>CLICK TO EDIT MASTER TITLE STYLE</a:t>
            </a:r>
          </a:p>
        </p:txBody>
      </p:sp>
      <p:sp>
        <p:nvSpPr>
          <p:cNvPr id="3" name="Picture Placeholder 2"/>
          <p:cNvSpPr>
            <a:spLocks noGrp="1" noChangeAspect="1"/>
          </p:cNvSpPr>
          <p:nvPr>
            <p:ph type="pic" idx="1"/>
          </p:nvPr>
        </p:nvSpPr>
        <p:spPr>
          <a:xfrm>
            <a:off x="4159765" y="740569"/>
            <a:ext cx="45367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02215" y="1543050"/>
            <a:ext cx="2949178" cy="2858691"/>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705971"/>
            <a:ext cx="1971675" cy="392675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705971"/>
            <a:ext cx="5800725" cy="39267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8991" y="841772"/>
            <a:ext cx="6858000" cy="1790700"/>
          </a:xfrm>
        </p:spPr>
        <p:txBody>
          <a:bodyPr anchor="b"/>
          <a:lstStyle>
            <a:lvl1pPr algn="l">
              <a:defRPr sz="4500" b="1" i="0">
                <a:latin typeface="Avenir LT Std 55 Roman" charset="0"/>
                <a:ea typeface="Avenir LT Std 55 Roman" charset="0"/>
                <a:cs typeface="Avenir LT Std 55 Roman" charset="0"/>
              </a:defRPr>
            </a:lvl1pPr>
          </a:lstStyle>
          <a:p>
            <a:r>
              <a:rPr lang="en-US" dirty="0"/>
              <a:t>CLICK TO EDIT MASTER TITLE STYLE</a:t>
            </a:r>
          </a:p>
        </p:txBody>
      </p:sp>
      <p:sp>
        <p:nvSpPr>
          <p:cNvPr id="3" name="Subtitle 2"/>
          <p:cNvSpPr>
            <a:spLocks noGrp="1"/>
          </p:cNvSpPr>
          <p:nvPr>
            <p:ph type="subTitle" idx="1"/>
          </p:nvPr>
        </p:nvSpPr>
        <p:spPr>
          <a:xfrm>
            <a:off x="928991" y="2548652"/>
            <a:ext cx="6858000" cy="1502604"/>
          </a:xfrm>
        </p:spPr>
        <p:txBody>
          <a:bodyPr/>
          <a:lstStyle>
            <a:lvl1pPr marL="0" indent="0" algn="l">
              <a:buNone/>
              <a:defRPr sz="1800" b="0" i="0">
                <a:latin typeface="Avenir LT Std 35 Light" charset="0"/>
                <a:ea typeface="Avenir LT Std 35 Light" charset="0"/>
                <a:cs typeface="Avenir LT Std 35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74960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84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5990" y="1282304"/>
            <a:ext cx="7886700" cy="2139553"/>
          </a:xfrm>
        </p:spPr>
        <p:txBody>
          <a:bodyPr anchor="b"/>
          <a:lstStyle>
            <a:lvl1pPr>
              <a:defRPr sz="4500" b="1" i="0">
                <a:latin typeface="Avenir LT Std 55 Roman" charset="0"/>
                <a:ea typeface="Avenir LT Std 55 Roman" charset="0"/>
                <a:cs typeface="Avenir LT Std 55 Roman" charset="0"/>
              </a:defRPr>
            </a:lvl1pPr>
          </a:lstStyle>
          <a:p>
            <a:r>
              <a:rPr lang="en-US" dirty="0"/>
              <a:t>CLICK TO EDIT MASTER TITLE STYLE</a:t>
            </a:r>
          </a:p>
        </p:txBody>
      </p:sp>
      <p:sp>
        <p:nvSpPr>
          <p:cNvPr id="3" name="Text Placeholder 2"/>
          <p:cNvSpPr>
            <a:spLocks noGrp="1"/>
          </p:cNvSpPr>
          <p:nvPr>
            <p:ph type="body" idx="1"/>
          </p:nvPr>
        </p:nvSpPr>
        <p:spPr>
          <a:xfrm>
            <a:off x="905990" y="3323959"/>
            <a:ext cx="7886700" cy="1361419"/>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487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994" y="728187"/>
            <a:ext cx="7763078" cy="526682"/>
          </a:xfrm>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Content Placeholder 2"/>
          <p:cNvSpPr>
            <a:spLocks noGrp="1"/>
          </p:cNvSpPr>
          <p:nvPr>
            <p:ph sz="half" idx="1"/>
          </p:nvPr>
        </p:nvSpPr>
        <p:spPr>
          <a:xfrm>
            <a:off x="904672" y="1369219"/>
            <a:ext cx="3706239"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451EA268-D24C-1340-AFBE-67C2A481D91C}"/>
              </a:ext>
            </a:extLst>
          </p:cNvPr>
          <p:cNvSpPr>
            <a:spLocks noGrp="1"/>
          </p:cNvSpPr>
          <p:nvPr>
            <p:ph sz="half" idx="10"/>
          </p:nvPr>
        </p:nvSpPr>
        <p:spPr>
          <a:xfrm>
            <a:off x="4970833" y="1369219"/>
            <a:ext cx="3706239"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5384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1670" y="650360"/>
            <a:ext cx="7755402" cy="610512"/>
          </a:xfrm>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Text Placeholder 2"/>
          <p:cNvSpPr>
            <a:spLocks noGrp="1"/>
          </p:cNvSpPr>
          <p:nvPr>
            <p:ph type="body" idx="1"/>
          </p:nvPr>
        </p:nvSpPr>
        <p:spPr>
          <a:xfrm>
            <a:off x="921671" y="1260872"/>
            <a:ext cx="369896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21671" y="1878806"/>
            <a:ext cx="369896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11D22C12-3EEB-6949-BDC5-F2AEC08A7168}"/>
              </a:ext>
            </a:extLst>
          </p:cNvPr>
          <p:cNvSpPr>
            <a:spLocks noGrp="1"/>
          </p:cNvSpPr>
          <p:nvPr>
            <p:ph type="body" idx="10"/>
          </p:nvPr>
        </p:nvSpPr>
        <p:spPr>
          <a:xfrm>
            <a:off x="4978105" y="1260872"/>
            <a:ext cx="369896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Content Placeholder 3">
            <a:extLst>
              <a:ext uri="{FF2B5EF4-FFF2-40B4-BE49-F238E27FC236}">
                <a16:creationId xmlns:a16="http://schemas.microsoft.com/office/drawing/2014/main" id="{4D082441-F5A2-7049-85CD-D38ED7A55E5B}"/>
              </a:ext>
            </a:extLst>
          </p:cNvPr>
          <p:cNvSpPr>
            <a:spLocks noGrp="1"/>
          </p:cNvSpPr>
          <p:nvPr>
            <p:ph sz="half" idx="11"/>
          </p:nvPr>
        </p:nvSpPr>
        <p:spPr>
          <a:xfrm>
            <a:off x="4978105" y="1878806"/>
            <a:ext cx="369896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5574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Tree>
    <p:extLst>
      <p:ext uri="{BB962C8B-B14F-4D97-AF65-F5344CB8AC3E}">
        <p14:creationId xmlns:p14="http://schemas.microsoft.com/office/powerpoint/2010/main" val="403558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13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054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8213" y="740569"/>
            <a:ext cx="2949178" cy="802481"/>
          </a:xfrm>
        </p:spPr>
        <p:txBody>
          <a:bodyPr anchor="t"/>
          <a:lstStyle>
            <a:lvl1pPr>
              <a:defRPr sz="2400" b="1" i="0">
                <a:latin typeface="Avenir LT Std 55 Roman" charset="0"/>
                <a:ea typeface="Avenir LT Std 55 Roman" charset="0"/>
                <a:cs typeface="Avenir LT Std 55 Roman" charset="0"/>
              </a:defRPr>
            </a:lvl1pPr>
          </a:lstStyle>
          <a:p>
            <a:r>
              <a:rPr lang="en-US" dirty="0"/>
              <a:t>CLICK TO EDIT MASTER TITLE STYLE</a:t>
            </a:r>
          </a:p>
        </p:txBody>
      </p:sp>
      <p:sp>
        <p:nvSpPr>
          <p:cNvPr id="3" name="Content Placeholder 2"/>
          <p:cNvSpPr>
            <a:spLocks noGrp="1"/>
          </p:cNvSpPr>
          <p:nvPr>
            <p:ph idx="1"/>
          </p:nvPr>
        </p:nvSpPr>
        <p:spPr>
          <a:xfrm>
            <a:off x="4231531" y="740569"/>
            <a:ext cx="4464997"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38213" y="1543050"/>
            <a:ext cx="2949178" cy="2858691"/>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384716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2215" y="740568"/>
            <a:ext cx="2949178" cy="802481"/>
          </a:xfrm>
        </p:spPr>
        <p:txBody>
          <a:bodyPr anchor="t"/>
          <a:lstStyle>
            <a:lvl1pPr>
              <a:defRPr sz="2400" b="1" i="0">
                <a:latin typeface="Avenir LT Std 55 Roman" charset="0"/>
                <a:ea typeface="Avenir LT Std 55 Roman" charset="0"/>
                <a:cs typeface="Avenir LT Std 55 Roman" charset="0"/>
              </a:defRPr>
            </a:lvl1pPr>
          </a:lstStyle>
          <a:p>
            <a:r>
              <a:rPr lang="en-US" dirty="0"/>
              <a:t>CLICK TO EDIT MASTER TITLE STYLE</a:t>
            </a:r>
          </a:p>
        </p:txBody>
      </p:sp>
      <p:sp>
        <p:nvSpPr>
          <p:cNvPr id="3" name="Picture Placeholder 2"/>
          <p:cNvSpPr>
            <a:spLocks noGrp="1" noChangeAspect="1"/>
          </p:cNvSpPr>
          <p:nvPr>
            <p:ph type="pic" idx="1"/>
          </p:nvPr>
        </p:nvSpPr>
        <p:spPr>
          <a:xfrm>
            <a:off x="4159765" y="740569"/>
            <a:ext cx="45367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02215" y="1543050"/>
            <a:ext cx="2949178" cy="2858691"/>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052287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326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705971"/>
            <a:ext cx="1971675" cy="392675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705971"/>
            <a:ext cx="5800725" cy="39267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065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5990" y="1282304"/>
            <a:ext cx="7886700" cy="2139553"/>
          </a:xfrm>
        </p:spPr>
        <p:txBody>
          <a:bodyPr anchor="b"/>
          <a:lstStyle>
            <a:lvl1pPr>
              <a:defRPr sz="4500" b="1" i="0">
                <a:latin typeface="Avenir LT Std 55 Roman" charset="0"/>
                <a:ea typeface="Avenir LT Std 55 Roman" charset="0"/>
                <a:cs typeface="Avenir LT Std 55 Roman" charset="0"/>
              </a:defRPr>
            </a:lvl1pPr>
          </a:lstStyle>
          <a:p>
            <a:r>
              <a:rPr lang="en-US" dirty="0"/>
              <a:t>CLICK TO EDIT MASTER TITLE STYLE</a:t>
            </a:r>
          </a:p>
        </p:txBody>
      </p:sp>
      <p:sp>
        <p:nvSpPr>
          <p:cNvPr id="3" name="Text Placeholder 2"/>
          <p:cNvSpPr>
            <a:spLocks noGrp="1"/>
          </p:cNvSpPr>
          <p:nvPr>
            <p:ph type="body" idx="1"/>
          </p:nvPr>
        </p:nvSpPr>
        <p:spPr>
          <a:xfrm>
            <a:off x="905990" y="3385841"/>
            <a:ext cx="7886700" cy="1237654"/>
          </a:xfrm>
        </p:spPr>
        <p:txBody>
          <a:bodyPr/>
          <a:lstStyle>
            <a:lvl1pPr marL="0" indent="0">
              <a:buNone/>
              <a:defRPr sz="1800">
                <a:solidFill>
                  <a:srgbClr val="5F5F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994" y="728187"/>
            <a:ext cx="7763078" cy="526682"/>
          </a:xfrm>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Content Placeholder 2"/>
          <p:cNvSpPr>
            <a:spLocks noGrp="1"/>
          </p:cNvSpPr>
          <p:nvPr>
            <p:ph sz="half" idx="1"/>
          </p:nvPr>
        </p:nvSpPr>
        <p:spPr>
          <a:xfrm>
            <a:off x="904672" y="1369219"/>
            <a:ext cx="3706239"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451EA268-D24C-1340-AFBE-67C2A481D91C}"/>
              </a:ext>
            </a:extLst>
          </p:cNvPr>
          <p:cNvSpPr>
            <a:spLocks noGrp="1"/>
          </p:cNvSpPr>
          <p:nvPr>
            <p:ph sz="half" idx="10"/>
          </p:nvPr>
        </p:nvSpPr>
        <p:spPr>
          <a:xfrm>
            <a:off x="4970833" y="1369219"/>
            <a:ext cx="3706239"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1670" y="650360"/>
            <a:ext cx="7755402" cy="610512"/>
          </a:xfrm>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
        <p:nvSpPr>
          <p:cNvPr id="3" name="Text Placeholder 2"/>
          <p:cNvSpPr>
            <a:spLocks noGrp="1"/>
          </p:cNvSpPr>
          <p:nvPr>
            <p:ph type="body" idx="1"/>
          </p:nvPr>
        </p:nvSpPr>
        <p:spPr>
          <a:xfrm>
            <a:off x="921671" y="1260872"/>
            <a:ext cx="369896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21671" y="1878806"/>
            <a:ext cx="369896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11D22C12-3EEB-6949-BDC5-F2AEC08A7168}"/>
              </a:ext>
            </a:extLst>
          </p:cNvPr>
          <p:cNvSpPr>
            <a:spLocks noGrp="1"/>
          </p:cNvSpPr>
          <p:nvPr>
            <p:ph type="body" idx="10"/>
          </p:nvPr>
        </p:nvSpPr>
        <p:spPr>
          <a:xfrm>
            <a:off x="4978105" y="1260872"/>
            <a:ext cx="369896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Content Placeholder 3">
            <a:extLst>
              <a:ext uri="{FF2B5EF4-FFF2-40B4-BE49-F238E27FC236}">
                <a16:creationId xmlns:a16="http://schemas.microsoft.com/office/drawing/2014/main" id="{4D082441-F5A2-7049-85CD-D38ED7A55E5B}"/>
              </a:ext>
            </a:extLst>
          </p:cNvPr>
          <p:cNvSpPr>
            <a:spLocks noGrp="1"/>
          </p:cNvSpPr>
          <p:nvPr>
            <p:ph sz="half" idx="11"/>
          </p:nvPr>
        </p:nvSpPr>
        <p:spPr>
          <a:xfrm>
            <a:off x="4978105" y="1878806"/>
            <a:ext cx="369896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Avenir LT Std 55 Roman" charset="0"/>
                <a:ea typeface="Avenir LT Std 55 Roman" charset="0"/>
                <a:cs typeface="Avenir LT Std 55 Roman"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32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8213" y="740569"/>
            <a:ext cx="2949178" cy="802481"/>
          </a:xfrm>
        </p:spPr>
        <p:txBody>
          <a:bodyPr anchor="t"/>
          <a:lstStyle>
            <a:lvl1pPr>
              <a:defRPr sz="2400" b="1" i="0">
                <a:latin typeface="Avenir LT Std 55 Roman" charset="0"/>
                <a:ea typeface="Avenir LT Std 55 Roman" charset="0"/>
                <a:cs typeface="Avenir LT Std 55 Roman" charset="0"/>
              </a:defRPr>
            </a:lvl1pPr>
          </a:lstStyle>
          <a:p>
            <a:r>
              <a:rPr lang="en-US" dirty="0"/>
              <a:t>CLICK TO EDIT MASTER TITLE STYLE</a:t>
            </a:r>
          </a:p>
        </p:txBody>
      </p:sp>
      <p:sp>
        <p:nvSpPr>
          <p:cNvPr id="3" name="Content Placeholder 2"/>
          <p:cNvSpPr>
            <a:spLocks noGrp="1"/>
          </p:cNvSpPr>
          <p:nvPr>
            <p:ph idx="1"/>
          </p:nvPr>
        </p:nvSpPr>
        <p:spPr>
          <a:xfrm>
            <a:off x="4231531" y="740569"/>
            <a:ext cx="4464997"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38213" y="1543050"/>
            <a:ext cx="2949178" cy="2858691"/>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3450" y="728187"/>
            <a:ext cx="7763078" cy="52668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933450" y="1369219"/>
            <a:ext cx="7763078"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0645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200" b="1" i="0" kern="1200">
          <a:solidFill>
            <a:srgbClr val="007B93"/>
          </a:solidFill>
          <a:latin typeface="Avenir LT Std 85 Heavy" panose="020B0503020203020204" pitchFamily="34" charset="77"/>
          <a:ea typeface="Avenir LT Std 85 Heavy" panose="020B0503020203020204" pitchFamily="34" charset="77"/>
          <a:cs typeface="Avenir LT Std 85 Heavy" panose="020B0503020203020204" pitchFamily="34" charset="77"/>
        </a:defRPr>
      </a:lvl1pPr>
    </p:titleStyle>
    <p:bodyStyle>
      <a:lvl1pPr marL="171450" indent="-171450" algn="l" defTabSz="685800" rtl="0" eaLnBrk="1" latinLnBrk="0" hangingPunct="1">
        <a:lnSpc>
          <a:spcPct val="90000"/>
        </a:lnSpc>
        <a:spcBef>
          <a:spcPts val="750"/>
        </a:spcBef>
        <a:buClr>
          <a:srgbClr val="E76127"/>
        </a:buClr>
        <a:buFont typeface="Arial" panose="020B0604020202020204" pitchFamily="34" charset="0"/>
        <a:buChar char="•"/>
        <a:defRPr sz="2400" b="0" i="0" kern="1200">
          <a:solidFill>
            <a:srgbClr val="5F5F5F"/>
          </a:solidFill>
          <a:latin typeface="Avenir LT Std 35 Light" charset="0"/>
          <a:ea typeface="Avenir LT Std 35 Light" charset="0"/>
          <a:cs typeface="Avenir LT Std 35 Light" charset="0"/>
        </a:defRPr>
      </a:lvl1pPr>
      <a:lvl2pPr marL="514350" indent="-171450" algn="l" defTabSz="685800" rtl="0" eaLnBrk="1" latinLnBrk="0" hangingPunct="1">
        <a:lnSpc>
          <a:spcPct val="90000"/>
        </a:lnSpc>
        <a:spcBef>
          <a:spcPts val="375"/>
        </a:spcBef>
        <a:buClr>
          <a:srgbClr val="E76127"/>
        </a:buClr>
        <a:buFont typeface="Arial" panose="020B0604020202020204" pitchFamily="34" charset="0"/>
        <a:buChar char="•"/>
        <a:defRPr sz="2000" b="0" i="0" kern="1200">
          <a:solidFill>
            <a:srgbClr val="5F5F5F"/>
          </a:solidFill>
          <a:latin typeface="Avenir LT Std 35 Light" charset="0"/>
          <a:ea typeface="Avenir LT Std 35 Light" charset="0"/>
          <a:cs typeface="Avenir LT Std 35 Light" charset="0"/>
        </a:defRPr>
      </a:lvl2pPr>
      <a:lvl3pPr marL="857250" indent="-171450" algn="l" defTabSz="685800" rtl="0" eaLnBrk="1" latinLnBrk="0" hangingPunct="1">
        <a:lnSpc>
          <a:spcPct val="90000"/>
        </a:lnSpc>
        <a:spcBef>
          <a:spcPts val="375"/>
        </a:spcBef>
        <a:buClr>
          <a:srgbClr val="E76127"/>
        </a:buClr>
        <a:buFont typeface="Arial" panose="020B0604020202020204" pitchFamily="34" charset="0"/>
        <a:buChar char="•"/>
        <a:defRPr sz="1800" b="0" i="0" kern="1200">
          <a:solidFill>
            <a:srgbClr val="5F5F5F"/>
          </a:solidFill>
          <a:latin typeface="Avenir LT Std 35 Light" charset="0"/>
          <a:ea typeface="Avenir LT Std 35 Light" charset="0"/>
          <a:cs typeface="Avenir LT Std 35 Light" charset="0"/>
        </a:defRPr>
      </a:lvl3pPr>
      <a:lvl4pPr marL="1200150" indent="-171450" algn="l" defTabSz="685800" rtl="0" eaLnBrk="1" latinLnBrk="0" hangingPunct="1">
        <a:lnSpc>
          <a:spcPct val="90000"/>
        </a:lnSpc>
        <a:spcBef>
          <a:spcPts val="375"/>
        </a:spcBef>
        <a:buClr>
          <a:srgbClr val="E76127"/>
        </a:buClr>
        <a:buFont typeface="Arial" panose="020B0604020202020204" pitchFamily="34" charset="0"/>
        <a:buChar char="•"/>
        <a:defRPr sz="1600" b="0" i="0" kern="1200">
          <a:solidFill>
            <a:srgbClr val="5F5F5F"/>
          </a:solidFill>
          <a:latin typeface="Avenir LT Std 35 Light" charset="0"/>
          <a:ea typeface="Avenir LT Std 35 Light" charset="0"/>
          <a:cs typeface="Avenir LT Std 35 Light" charset="0"/>
        </a:defRPr>
      </a:lvl4pPr>
      <a:lvl5pPr marL="1543050" indent="-171450" algn="l" defTabSz="685800" rtl="0" eaLnBrk="1" latinLnBrk="0" hangingPunct="1">
        <a:lnSpc>
          <a:spcPct val="90000"/>
        </a:lnSpc>
        <a:spcBef>
          <a:spcPts val="375"/>
        </a:spcBef>
        <a:buClr>
          <a:srgbClr val="E76127"/>
        </a:buClr>
        <a:buFont typeface="Arial" panose="020B0604020202020204" pitchFamily="34" charset="0"/>
        <a:buChar char="•"/>
        <a:defRPr sz="1400" b="0" i="0" kern="1200">
          <a:solidFill>
            <a:srgbClr val="5F5F5F"/>
          </a:solidFill>
          <a:latin typeface="Avenir LT Std 35 Light" charset="0"/>
          <a:ea typeface="Avenir LT Std 35 Light" charset="0"/>
          <a:cs typeface="Avenir LT Std 35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3450" y="728187"/>
            <a:ext cx="7763078" cy="52668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933450" y="1369219"/>
            <a:ext cx="7763078"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676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5"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200" b="1" i="0" kern="1200">
          <a:solidFill>
            <a:schemeClr val="bg1"/>
          </a:solidFill>
          <a:latin typeface="Avenir LT Std 85 Heavy" panose="020B0503020203020204" pitchFamily="34" charset="77"/>
          <a:ea typeface="Avenir LT Std 85 Heavy" panose="020B0503020203020204" pitchFamily="34" charset="77"/>
          <a:cs typeface="Avenir LT Std 85 Heavy" panose="020B0503020203020204" pitchFamily="34" charset="77"/>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400" b="0" i="0" kern="1200">
          <a:solidFill>
            <a:schemeClr val="bg1"/>
          </a:solidFill>
          <a:latin typeface="Avenir LT Std 35 Light" charset="0"/>
          <a:ea typeface="Avenir LT Std 35 Light" charset="0"/>
          <a:cs typeface="Avenir LT Std 35 Light"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2000" b="0" i="0" kern="1200">
          <a:solidFill>
            <a:schemeClr val="bg1"/>
          </a:solidFill>
          <a:latin typeface="Avenir LT Std 35 Light" charset="0"/>
          <a:ea typeface="Avenir LT Std 35 Light" charset="0"/>
          <a:cs typeface="Avenir LT Std 35 Light"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800" b="0" i="0" kern="1200">
          <a:solidFill>
            <a:schemeClr val="bg1"/>
          </a:solidFill>
          <a:latin typeface="Avenir LT Std 35 Light" charset="0"/>
          <a:ea typeface="Avenir LT Std 35 Light" charset="0"/>
          <a:cs typeface="Avenir LT Std 35 Light"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600" b="0" i="0" kern="1200">
          <a:solidFill>
            <a:schemeClr val="bg1"/>
          </a:solidFill>
          <a:latin typeface="Avenir LT Std 35 Light" charset="0"/>
          <a:ea typeface="Avenir LT Std 35 Light" charset="0"/>
          <a:cs typeface="Avenir LT Std 35 Light"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400" b="0" i="0" kern="1200">
          <a:solidFill>
            <a:schemeClr val="bg1"/>
          </a:solidFill>
          <a:latin typeface="Avenir LT Std 35 Light" charset="0"/>
          <a:ea typeface="Avenir LT Std 35 Light" charset="0"/>
          <a:cs typeface="Avenir LT Std 35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CDA5-7611-9D45-A287-E3C5B566C429}"/>
              </a:ext>
            </a:extLst>
          </p:cNvPr>
          <p:cNvSpPr>
            <a:spLocks noGrp="1"/>
          </p:cNvSpPr>
          <p:nvPr>
            <p:ph type="ctrTitle"/>
          </p:nvPr>
        </p:nvSpPr>
        <p:spPr/>
        <p:txBody>
          <a:bodyPr/>
          <a:lstStyle/>
          <a:p>
            <a:r>
              <a:rPr lang="en-US" dirty="0"/>
              <a:t>WORTHY PROXE</a:t>
            </a:r>
          </a:p>
        </p:txBody>
      </p:sp>
      <p:sp>
        <p:nvSpPr>
          <p:cNvPr id="3" name="Subtitle 2">
            <a:extLst>
              <a:ext uri="{FF2B5EF4-FFF2-40B4-BE49-F238E27FC236}">
                <a16:creationId xmlns:a16="http://schemas.microsoft.com/office/drawing/2014/main" id="{61C2AD4C-AACA-8942-8799-203AD8C6FA5D}"/>
              </a:ext>
            </a:extLst>
          </p:cNvPr>
          <p:cNvSpPr>
            <a:spLocks noGrp="1"/>
          </p:cNvSpPr>
          <p:nvPr>
            <p:ph type="subTitle" idx="1"/>
          </p:nvPr>
        </p:nvSpPr>
        <p:spPr/>
        <p:txBody>
          <a:bodyPr/>
          <a:lstStyle/>
          <a:p>
            <a:r>
              <a:rPr lang="en-US" dirty="0"/>
              <a:t>Leaders Training</a:t>
            </a:r>
          </a:p>
        </p:txBody>
      </p:sp>
    </p:spTree>
    <p:extLst>
      <p:ext uri="{BB962C8B-B14F-4D97-AF65-F5344CB8AC3E}">
        <p14:creationId xmlns:p14="http://schemas.microsoft.com/office/powerpoint/2010/main" val="96200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D84182-8F08-8C45-B4DB-A1E82EA2FF5A}"/>
              </a:ext>
            </a:extLst>
          </p:cNvPr>
          <p:cNvSpPr/>
          <p:nvPr/>
        </p:nvSpPr>
        <p:spPr>
          <a:xfrm>
            <a:off x="4571999" y="868278"/>
            <a:ext cx="4115505" cy="2139047"/>
          </a:xfrm>
          <a:prstGeom prst="rect">
            <a:avLst/>
          </a:prstGeom>
        </p:spPr>
        <p:txBody>
          <a:bodyPr wrap="square">
            <a:spAutoFit/>
          </a:bodyPr>
          <a:lstStyle/>
          <a:p>
            <a:r>
              <a:rPr lang="en-US" sz="1200" b="1" dirty="0">
                <a:latin typeface="Avenir LT Std 55 Roman" panose="020B0503020203020204" pitchFamily="34" charset="0"/>
              </a:rPr>
              <a:t>Invite Response</a:t>
            </a:r>
            <a:endParaRPr lang="en-US" sz="1200" dirty="0">
              <a:latin typeface="Avenir LT Std 55 Roman" panose="020B0503020203020204" pitchFamily="34" charset="0"/>
            </a:endParaRPr>
          </a:p>
          <a:p>
            <a:endParaRPr lang="en-US" sz="1100" dirty="0">
              <a:latin typeface="Avenir LT Std 55 Roman" panose="020B0503020203020204" pitchFamily="34" charset="0"/>
            </a:endParaRPr>
          </a:p>
          <a:p>
            <a:r>
              <a:rPr lang="en-US" sz="1100" dirty="0">
                <a:latin typeface="Avenir LT Std 55 Roman" panose="020B0503020203020204" pitchFamily="34" charset="0"/>
              </a:rPr>
              <a:t>We have mini-discussions to talk about stories Jesus shared and their deeper meanings. Would you be free to do something like that? (GIG)</a:t>
            </a:r>
          </a:p>
          <a:p>
            <a:endParaRPr lang="en-US" sz="1100" dirty="0">
              <a:latin typeface="Avenir LT Std 55 Roman" panose="020B0503020203020204" pitchFamily="34" charset="0"/>
            </a:endParaRPr>
          </a:p>
          <a:p>
            <a:endParaRPr lang="en-US" sz="1100" dirty="0">
              <a:latin typeface="Avenir LT Std 55 Roman" panose="020B0503020203020204" pitchFamily="34" charset="0"/>
            </a:endParaRPr>
          </a:p>
          <a:p>
            <a:r>
              <a:rPr lang="en-US" sz="1100" dirty="0">
                <a:latin typeface="Avenir LT Std 55 Roman" panose="020B0503020203020204" pitchFamily="34" charset="0"/>
              </a:rPr>
              <a:t>We are hosting an interfaith dialogue with --- on family expectations. Are you free to come? (Faith &amp; Chai)</a:t>
            </a:r>
          </a:p>
          <a:p>
            <a:endParaRPr lang="en-US" sz="1100" dirty="0">
              <a:latin typeface="Avenir LT Std 55 Roman" panose="020B0503020203020204" pitchFamily="34" charset="0"/>
            </a:endParaRPr>
          </a:p>
          <a:p>
            <a:r>
              <a:rPr lang="en-US" sz="1100" dirty="0">
                <a:latin typeface="Avenir LT Std 55 Roman" panose="020B0503020203020204" pitchFamily="34" charset="0"/>
              </a:rPr>
              <a:t>Can we pray a prayer of blessing over you and your family? (Ask how you can pray for them). </a:t>
            </a:r>
          </a:p>
        </p:txBody>
      </p:sp>
      <p:pic>
        <p:nvPicPr>
          <p:cNvPr id="4" name="Picture 3">
            <a:extLst>
              <a:ext uri="{FF2B5EF4-FFF2-40B4-BE49-F238E27FC236}">
                <a16:creationId xmlns:a16="http://schemas.microsoft.com/office/drawing/2014/main" id="{1F5F3D37-9863-A846-80A1-BEF5B214101C}"/>
              </a:ext>
            </a:extLst>
          </p:cNvPr>
          <p:cNvPicPr>
            <a:picLocks noChangeAspect="1"/>
          </p:cNvPicPr>
          <p:nvPr/>
        </p:nvPicPr>
        <p:blipFill rotWithShape="1">
          <a:blip r:embed="rId2"/>
          <a:srcRect l="1592" t="802" r="1010"/>
          <a:stretch/>
        </p:blipFill>
        <p:spPr>
          <a:xfrm>
            <a:off x="508763" y="1168782"/>
            <a:ext cx="3196963" cy="2499645"/>
          </a:xfrm>
          <a:prstGeom prst="rect">
            <a:avLst/>
          </a:prstGeom>
          <a:ln w="3175">
            <a:solidFill>
              <a:schemeClr val="bg1">
                <a:lumMod val="65000"/>
              </a:schemeClr>
            </a:solidFill>
          </a:ln>
          <a:effectLst/>
        </p:spPr>
      </p:pic>
    </p:spTree>
    <p:extLst>
      <p:ext uri="{BB962C8B-B14F-4D97-AF65-F5344CB8AC3E}">
        <p14:creationId xmlns:p14="http://schemas.microsoft.com/office/powerpoint/2010/main" val="402351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D84182-8F08-8C45-B4DB-A1E82EA2FF5A}"/>
              </a:ext>
            </a:extLst>
          </p:cNvPr>
          <p:cNvSpPr/>
          <p:nvPr/>
        </p:nvSpPr>
        <p:spPr>
          <a:xfrm>
            <a:off x="561637" y="2223897"/>
            <a:ext cx="2301431" cy="1446550"/>
          </a:xfrm>
          <a:prstGeom prst="rect">
            <a:avLst/>
          </a:prstGeom>
        </p:spPr>
        <p:txBody>
          <a:bodyPr wrap="square">
            <a:spAutoFit/>
          </a:bodyPr>
          <a:lstStyle/>
          <a:p>
            <a:pPr marL="171450" indent="-171450">
              <a:buFont typeface="Arial" panose="020B0604020202020204" pitchFamily="34" charset="0"/>
              <a:buChar char="•"/>
            </a:pPr>
            <a:r>
              <a:rPr lang="en-US" sz="1100" dirty="0">
                <a:latin typeface="Avenir LT Std 55 Roman" panose="020B0503020203020204" pitchFamily="34" charset="0"/>
              </a:rPr>
              <a:t>Pray</a:t>
            </a:r>
          </a:p>
          <a:p>
            <a:pPr marL="171450" indent="-171450">
              <a:buFont typeface="Arial" panose="020B0604020202020204" pitchFamily="34" charset="0"/>
              <a:buChar char="•"/>
            </a:pPr>
            <a:r>
              <a:rPr lang="en-US" sz="1100" dirty="0">
                <a:latin typeface="Avenir LT Std 55 Roman" panose="020B0503020203020204" pitchFamily="34" charset="0"/>
              </a:rPr>
              <a:t>Book location on campus</a:t>
            </a:r>
          </a:p>
          <a:p>
            <a:pPr marL="171450" indent="-171450">
              <a:buFont typeface="Arial" panose="020B0604020202020204" pitchFamily="34" charset="0"/>
              <a:buChar char="•"/>
            </a:pPr>
            <a:r>
              <a:rPr lang="en-US" sz="1100" dirty="0">
                <a:latin typeface="Avenir LT Std 55 Roman" panose="020B0503020203020204" pitchFamily="34" charset="0"/>
              </a:rPr>
              <a:t>Train students on </a:t>
            </a:r>
            <a:r>
              <a:rPr lang="en-US" sz="1100" dirty="0" err="1">
                <a:latin typeface="Avenir LT Std 55 Roman" panose="020B0503020203020204" pitchFamily="34" charset="0"/>
              </a:rPr>
              <a:t>proxe</a:t>
            </a:r>
            <a:endParaRPr lang="en-US" sz="1100" dirty="0">
              <a:latin typeface="Avenir LT Std 55 Roman" panose="020B0503020203020204" pitchFamily="34" charset="0"/>
            </a:endParaRPr>
          </a:p>
          <a:p>
            <a:pPr marL="171450" indent="-171450">
              <a:buFont typeface="Arial" panose="020B0604020202020204" pitchFamily="34" charset="0"/>
              <a:buChar char="•"/>
            </a:pPr>
            <a:r>
              <a:rPr lang="en-US" sz="1100" dirty="0">
                <a:latin typeface="Avenir LT Std 55 Roman" panose="020B0503020203020204" pitchFamily="34" charset="0"/>
              </a:rPr>
              <a:t>Confirm date and location of Faith &amp; Chai</a:t>
            </a:r>
          </a:p>
          <a:p>
            <a:pPr marL="171450" indent="-171450">
              <a:buFont typeface="Arial" panose="020B0604020202020204" pitchFamily="34" charset="0"/>
              <a:buChar char="•"/>
            </a:pPr>
            <a:r>
              <a:rPr lang="en-US" sz="1100" dirty="0">
                <a:latin typeface="Avenir LT Std 55 Roman" panose="020B0503020203020204" pitchFamily="34" charset="0"/>
              </a:rPr>
              <a:t>Print necessary materials</a:t>
            </a:r>
          </a:p>
          <a:p>
            <a:endParaRPr lang="en-US" sz="1100" dirty="0">
              <a:latin typeface="Avenir LT Std 55 Roman" panose="020B0503020203020204" pitchFamily="34" charset="0"/>
            </a:endParaRPr>
          </a:p>
          <a:p>
            <a:endParaRPr lang="en-US" sz="1100" dirty="0">
              <a:latin typeface="Avenir LT Std 55 Roman" panose="020B0503020203020204" pitchFamily="34" charset="0"/>
            </a:endParaRPr>
          </a:p>
        </p:txBody>
      </p:sp>
      <p:sp>
        <p:nvSpPr>
          <p:cNvPr id="6" name="Rectangle 5">
            <a:extLst>
              <a:ext uri="{FF2B5EF4-FFF2-40B4-BE49-F238E27FC236}">
                <a16:creationId xmlns:a16="http://schemas.microsoft.com/office/drawing/2014/main" id="{F0248BF7-2D1D-3A43-AD27-AE414A3FBCE8}"/>
              </a:ext>
            </a:extLst>
          </p:cNvPr>
          <p:cNvSpPr/>
          <p:nvPr/>
        </p:nvSpPr>
        <p:spPr>
          <a:xfrm>
            <a:off x="6280932" y="2223897"/>
            <a:ext cx="2301430" cy="1446550"/>
          </a:xfrm>
          <a:prstGeom prst="rect">
            <a:avLst/>
          </a:prstGeom>
        </p:spPr>
        <p:txBody>
          <a:bodyPr wrap="square">
            <a:spAutoFit/>
          </a:bodyPr>
          <a:lstStyle/>
          <a:p>
            <a:pPr marL="171450" indent="-171450">
              <a:buFont typeface="Arial" panose="020B0604020202020204" pitchFamily="34" charset="0"/>
              <a:buChar char="•"/>
            </a:pPr>
            <a:r>
              <a:rPr lang="en-US" sz="1100" dirty="0">
                <a:latin typeface="Avenir LT Std 55 Roman" panose="020B0503020203020204" pitchFamily="34" charset="0"/>
              </a:rPr>
              <a:t>Focus on continuing spiritual conversations and developing the relationship </a:t>
            </a:r>
          </a:p>
          <a:p>
            <a:pPr marL="171450" indent="-171450">
              <a:buFont typeface="Arial" panose="020B0604020202020204" pitchFamily="34" charset="0"/>
              <a:buChar char="•"/>
            </a:pPr>
            <a:r>
              <a:rPr lang="en-US" sz="1100" dirty="0">
                <a:latin typeface="Avenir LT Std 55 Roman" panose="020B0503020203020204" pitchFamily="34" charset="0"/>
              </a:rPr>
              <a:t>Faith &amp; Chai</a:t>
            </a:r>
          </a:p>
          <a:p>
            <a:pPr marL="171450" indent="-171450">
              <a:buFont typeface="Arial" panose="020B0604020202020204" pitchFamily="34" charset="0"/>
              <a:buChar char="•"/>
            </a:pPr>
            <a:r>
              <a:rPr lang="en-US" sz="1100" dirty="0">
                <a:latin typeface="Avenir LT Std 55 Roman" panose="020B0503020203020204" pitchFamily="34" charset="0"/>
              </a:rPr>
              <a:t>Meet up for meals and/or games</a:t>
            </a:r>
          </a:p>
          <a:p>
            <a:pPr marL="171450" indent="-171450">
              <a:buFont typeface="Arial" panose="020B0604020202020204" pitchFamily="34" charset="0"/>
              <a:buChar char="•"/>
            </a:pPr>
            <a:r>
              <a:rPr lang="en-US" sz="1100" dirty="0">
                <a:latin typeface="Avenir LT Std 55 Roman" panose="020B0503020203020204" pitchFamily="34" charset="0"/>
              </a:rPr>
              <a:t>GIG/SG – with identifying thresholds and calls to faith</a:t>
            </a:r>
          </a:p>
        </p:txBody>
      </p:sp>
      <p:sp>
        <p:nvSpPr>
          <p:cNvPr id="2" name="Rectangle 1">
            <a:extLst>
              <a:ext uri="{FF2B5EF4-FFF2-40B4-BE49-F238E27FC236}">
                <a16:creationId xmlns:a16="http://schemas.microsoft.com/office/drawing/2014/main" id="{5BCC4C71-BDFC-FD4D-B8A9-5737409E3DFB}"/>
              </a:ext>
            </a:extLst>
          </p:cNvPr>
          <p:cNvSpPr/>
          <p:nvPr/>
        </p:nvSpPr>
        <p:spPr>
          <a:xfrm>
            <a:off x="561637" y="1475403"/>
            <a:ext cx="2301431" cy="609921"/>
          </a:xfrm>
          <a:prstGeom prst="rect">
            <a:avLst/>
          </a:prstGeom>
          <a:solidFill>
            <a:srgbClr val="4B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LT Std 85 Heavy" panose="020B0503020203020204" pitchFamily="34" charset="0"/>
              </a:rPr>
              <a:t>Before Running </a:t>
            </a:r>
            <a:r>
              <a:rPr lang="en-US" b="1" dirty="0" err="1">
                <a:latin typeface="Avenir LT Std 85 Heavy" panose="020B0503020203020204" pitchFamily="34" charset="0"/>
              </a:rPr>
              <a:t>Proxe</a:t>
            </a:r>
            <a:endParaRPr lang="en-US" b="1" dirty="0">
              <a:latin typeface="Avenir LT Std 85 Heavy" panose="020B0503020203020204" pitchFamily="34" charset="0"/>
            </a:endParaRPr>
          </a:p>
        </p:txBody>
      </p:sp>
      <p:sp>
        <p:nvSpPr>
          <p:cNvPr id="8" name="Rectangle 7">
            <a:extLst>
              <a:ext uri="{FF2B5EF4-FFF2-40B4-BE49-F238E27FC236}">
                <a16:creationId xmlns:a16="http://schemas.microsoft.com/office/drawing/2014/main" id="{26CC3ED9-0BA9-D246-AF56-F6FC98948C05}"/>
              </a:ext>
            </a:extLst>
          </p:cNvPr>
          <p:cNvSpPr/>
          <p:nvPr/>
        </p:nvSpPr>
        <p:spPr>
          <a:xfrm>
            <a:off x="6280932" y="1473052"/>
            <a:ext cx="2301431" cy="609922"/>
          </a:xfrm>
          <a:prstGeom prst="rect">
            <a:avLst/>
          </a:prstGeom>
          <a:solidFill>
            <a:srgbClr val="4B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venir LT Std 85 Heavy" panose="020B0503020203020204" pitchFamily="34" charset="0"/>
              </a:rPr>
              <a:t>Follow Up &amp; </a:t>
            </a:r>
          </a:p>
          <a:p>
            <a:pPr algn="ctr"/>
            <a:r>
              <a:rPr lang="en-US" b="1" dirty="0">
                <a:latin typeface="Avenir LT Std 85 Heavy" panose="020B0503020203020204" pitchFamily="34" charset="0"/>
              </a:rPr>
              <a:t>Next Steps</a:t>
            </a:r>
          </a:p>
        </p:txBody>
      </p:sp>
      <p:sp>
        <p:nvSpPr>
          <p:cNvPr id="9" name="Rectangle 8">
            <a:extLst>
              <a:ext uri="{FF2B5EF4-FFF2-40B4-BE49-F238E27FC236}">
                <a16:creationId xmlns:a16="http://schemas.microsoft.com/office/drawing/2014/main" id="{9D530F44-6492-F444-B192-0948FA510097}"/>
              </a:ext>
            </a:extLst>
          </p:cNvPr>
          <p:cNvSpPr/>
          <p:nvPr/>
        </p:nvSpPr>
        <p:spPr>
          <a:xfrm>
            <a:off x="3421283" y="2223897"/>
            <a:ext cx="2301431" cy="1446550"/>
          </a:xfrm>
          <a:prstGeom prst="rect">
            <a:avLst/>
          </a:prstGeom>
        </p:spPr>
        <p:txBody>
          <a:bodyPr wrap="square">
            <a:spAutoFit/>
          </a:bodyPr>
          <a:lstStyle/>
          <a:p>
            <a:pPr marL="171450" indent="-171450">
              <a:buFont typeface="Arial" panose="020B0604020202020204" pitchFamily="34" charset="0"/>
              <a:buChar char="•"/>
            </a:pPr>
            <a:r>
              <a:rPr lang="en-US" sz="1100" dirty="0">
                <a:latin typeface="Avenir LT Std 55 Roman" panose="020B0503020203020204" pitchFamily="34" charset="0"/>
              </a:rPr>
              <a:t>Prioritize mutual dialogue and learning</a:t>
            </a:r>
          </a:p>
          <a:p>
            <a:pPr marL="171450" indent="-171450">
              <a:buFont typeface="Arial" panose="020B0604020202020204" pitchFamily="34" charset="0"/>
              <a:buChar char="•"/>
            </a:pPr>
            <a:r>
              <a:rPr lang="en-US" sz="1100" dirty="0">
                <a:latin typeface="Avenir LT Std 55 Roman" panose="020B0503020203020204" pitchFamily="34" charset="0"/>
              </a:rPr>
              <a:t>Make recommitment invitations to nominal Christians</a:t>
            </a:r>
          </a:p>
          <a:p>
            <a:pPr marL="171450" indent="-171450">
              <a:buFont typeface="Arial" panose="020B0604020202020204" pitchFamily="34" charset="0"/>
              <a:buChar char="•"/>
            </a:pPr>
            <a:r>
              <a:rPr lang="en-US" sz="1100" dirty="0">
                <a:latin typeface="Avenir LT Std 55 Roman" panose="020B0503020203020204" pitchFamily="34" charset="0"/>
              </a:rPr>
              <a:t>Invite nominal Christians to run </a:t>
            </a:r>
            <a:r>
              <a:rPr lang="en-US" sz="1100" dirty="0" err="1">
                <a:latin typeface="Avenir LT Std 55 Roman" panose="020B0503020203020204" pitchFamily="34" charset="0"/>
              </a:rPr>
              <a:t>proxe</a:t>
            </a:r>
            <a:r>
              <a:rPr lang="en-US" sz="1100" dirty="0">
                <a:latin typeface="Avenir LT Std 55 Roman" panose="020B0503020203020204" pitchFamily="34" charset="0"/>
              </a:rPr>
              <a:t> with you (cast vision for mission)</a:t>
            </a:r>
          </a:p>
        </p:txBody>
      </p:sp>
      <p:sp>
        <p:nvSpPr>
          <p:cNvPr id="14" name="Rectangle 13">
            <a:extLst>
              <a:ext uri="{FF2B5EF4-FFF2-40B4-BE49-F238E27FC236}">
                <a16:creationId xmlns:a16="http://schemas.microsoft.com/office/drawing/2014/main" id="{F855EFD3-FA49-4E46-9531-F64690F7FD8C}"/>
              </a:ext>
            </a:extLst>
          </p:cNvPr>
          <p:cNvSpPr/>
          <p:nvPr/>
        </p:nvSpPr>
        <p:spPr>
          <a:xfrm>
            <a:off x="3421284" y="1473052"/>
            <a:ext cx="2301431" cy="609922"/>
          </a:xfrm>
          <a:prstGeom prst="rect">
            <a:avLst/>
          </a:prstGeom>
          <a:solidFill>
            <a:srgbClr val="4BA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venir LT Std 85 Heavy" panose="020B0503020203020204" pitchFamily="34" charset="0"/>
              </a:rPr>
              <a:t>Proxe</a:t>
            </a:r>
            <a:endParaRPr lang="en-US" b="1" dirty="0">
              <a:latin typeface="Avenir LT Std 85 Heavy" panose="020B0503020203020204" pitchFamily="34" charset="0"/>
            </a:endParaRPr>
          </a:p>
        </p:txBody>
      </p:sp>
    </p:spTree>
    <p:extLst>
      <p:ext uri="{BB962C8B-B14F-4D97-AF65-F5344CB8AC3E}">
        <p14:creationId xmlns:p14="http://schemas.microsoft.com/office/powerpoint/2010/main" val="46739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76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6B1BB5-158B-824B-A169-0E5053FF3701}"/>
              </a:ext>
            </a:extLst>
          </p:cNvPr>
          <p:cNvPicPr>
            <a:picLocks noChangeAspect="1"/>
          </p:cNvPicPr>
          <p:nvPr/>
        </p:nvPicPr>
        <p:blipFill>
          <a:blip r:embed="rId2"/>
          <a:stretch>
            <a:fillRect/>
          </a:stretch>
        </p:blipFill>
        <p:spPr>
          <a:xfrm>
            <a:off x="167335" y="1374274"/>
            <a:ext cx="2094635" cy="2618295"/>
          </a:xfrm>
          <a:prstGeom prst="rect">
            <a:avLst/>
          </a:prstGeom>
        </p:spPr>
      </p:pic>
      <p:pic>
        <p:nvPicPr>
          <p:cNvPr id="9" name="Picture 8">
            <a:extLst>
              <a:ext uri="{FF2B5EF4-FFF2-40B4-BE49-F238E27FC236}">
                <a16:creationId xmlns:a16="http://schemas.microsoft.com/office/drawing/2014/main" id="{C8449791-1BA6-E34B-A566-09F441EBF063}"/>
              </a:ext>
            </a:extLst>
          </p:cNvPr>
          <p:cNvPicPr>
            <a:picLocks noChangeAspect="1"/>
          </p:cNvPicPr>
          <p:nvPr/>
        </p:nvPicPr>
        <p:blipFill>
          <a:blip r:embed="rId3"/>
          <a:stretch>
            <a:fillRect/>
          </a:stretch>
        </p:blipFill>
        <p:spPr>
          <a:xfrm>
            <a:off x="2405567" y="1374274"/>
            <a:ext cx="2094635" cy="2618295"/>
          </a:xfrm>
          <a:prstGeom prst="rect">
            <a:avLst/>
          </a:prstGeom>
        </p:spPr>
      </p:pic>
      <p:pic>
        <p:nvPicPr>
          <p:cNvPr id="10" name="Picture 9">
            <a:extLst>
              <a:ext uri="{FF2B5EF4-FFF2-40B4-BE49-F238E27FC236}">
                <a16:creationId xmlns:a16="http://schemas.microsoft.com/office/drawing/2014/main" id="{2D5ED4F9-B12F-5E43-B5AF-80C1FEE17763}"/>
              </a:ext>
            </a:extLst>
          </p:cNvPr>
          <p:cNvPicPr>
            <a:picLocks noChangeAspect="1"/>
          </p:cNvPicPr>
          <p:nvPr/>
        </p:nvPicPr>
        <p:blipFill>
          <a:blip r:embed="rId4"/>
          <a:stretch>
            <a:fillRect/>
          </a:stretch>
        </p:blipFill>
        <p:spPr>
          <a:xfrm>
            <a:off x="4643799" y="1374274"/>
            <a:ext cx="2094635" cy="2618295"/>
          </a:xfrm>
          <a:prstGeom prst="rect">
            <a:avLst/>
          </a:prstGeom>
        </p:spPr>
      </p:pic>
      <p:pic>
        <p:nvPicPr>
          <p:cNvPr id="11" name="Picture 10">
            <a:extLst>
              <a:ext uri="{FF2B5EF4-FFF2-40B4-BE49-F238E27FC236}">
                <a16:creationId xmlns:a16="http://schemas.microsoft.com/office/drawing/2014/main" id="{25E71974-B0F3-2F4F-B6F4-6D6CB3365B29}"/>
              </a:ext>
            </a:extLst>
          </p:cNvPr>
          <p:cNvPicPr>
            <a:picLocks noChangeAspect="1"/>
          </p:cNvPicPr>
          <p:nvPr/>
        </p:nvPicPr>
        <p:blipFill>
          <a:blip r:embed="rId5"/>
          <a:stretch>
            <a:fillRect/>
          </a:stretch>
        </p:blipFill>
        <p:spPr>
          <a:xfrm>
            <a:off x="6882030" y="1374274"/>
            <a:ext cx="2094635" cy="2618295"/>
          </a:xfrm>
          <a:prstGeom prst="rect">
            <a:avLst/>
          </a:prstGeom>
        </p:spPr>
      </p:pic>
    </p:spTree>
    <p:extLst>
      <p:ext uri="{BB962C8B-B14F-4D97-AF65-F5344CB8AC3E}">
        <p14:creationId xmlns:p14="http://schemas.microsoft.com/office/powerpoint/2010/main" val="354895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D84182-8F08-8C45-B4DB-A1E82EA2FF5A}"/>
              </a:ext>
            </a:extLst>
          </p:cNvPr>
          <p:cNvSpPr/>
          <p:nvPr/>
        </p:nvSpPr>
        <p:spPr>
          <a:xfrm>
            <a:off x="4571999" y="868278"/>
            <a:ext cx="4115505" cy="1384995"/>
          </a:xfrm>
          <a:prstGeom prst="rect">
            <a:avLst/>
          </a:prstGeom>
        </p:spPr>
        <p:txBody>
          <a:bodyPr wrap="square">
            <a:spAutoFit/>
          </a:bodyPr>
          <a:lstStyle/>
          <a:p>
            <a:r>
              <a:rPr lang="en-US" sz="1200" b="1" dirty="0">
                <a:latin typeface="Avenir LT Std 85 Heavy" panose="020B0503020203020204" pitchFamily="34" charset="0"/>
              </a:rPr>
              <a:t>Panel 1 | </a:t>
            </a:r>
            <a:r>
              <a:rPr lang="en-US" sz="1200" dirty="0">
                <a:latin typeface="Avenir LT Std 55 Roman" panose="020B0503020203020204" pitchFamily="34" charset="0"/>
              </a:rPr>
              <a:t>Quiz </a:t>
            </a:r>
          </a:p>
          <a:p>
            <a:r>
              <a:rPr lang="en-US" sz="1200" dirty="0">
                <a:latin typeface="Avenir LT Std 55 Roman" panose="020B0503020203020204" pitchFamily="34" charset="0"/>
              </a:rPr>
              <a:t>Come take our quiz! How close are you to reaching the South Asian American Dream?? </a:t>
            </a:r>
          </a:p>
          <a:p>
            <a:endParaRPr lang="en-US" sz="1200" dirty="0">
              <a:latin typeface="Avenir LT Std 55 Roman" panose="020B0503020203020204" pitchFamily="34" charset="0"/>
            </a:endParaRPr>
          </a:p>
          <a:p>
            <a:r>
              <a:rPr lang="en-US" sz="1200" dirty="0">
                <a:latin typeface="Avenir LT Std 55 Roman" panose="020B0503020203020204" pitchFamily="34" charset="0"/>
              </a:rPr>
              <a:t>We’re with InterVarsity Christian Fellowship, and we are exploring the relationship between culture and faith. </a:t>
            </a:r>
            <a:br>
              <a:rPr lang="en-US" sz="1200" dirty="0">
                <a:latin typeface="Avenir LT Std 55 Roman" panose="020B0503020203020204" pitchFamily="34" charset="0"/>
              </a:rPr>
            </a:br>
            <a:endParaRPr lang="en-US" sz="1200" dirty="0">
              <a:latin typeface="Avenir LT Std 55 Roman" panose="020B0503020203020204" pitchFamily="34" charset="0"/>
            </a:endParaRPr>
          </a:p>
        </p:txBody>
      </p:sp>
      <p:pic>
        <p:nvPicPr>
          <p:cNvPr id="18" name="Picture 17">
            <a:extLst>
              <a:ext uri="{FF2B5EF4-FFF2-40B4-BE49-F238E27FC236}">
                <a16:creationId xmlns:a16="http://schemas.microsoft.com/office/drawing/2014/main" id="{EC63C0DF-3822-634E-8E95-D6CE64593C36}"/>
              </a:ext>
            </a:extLst>
          </p:cNvPr>
          <p:cNvPicPr>
            <a:picLocks noChangeAspect="1"/>
          </p:cNvPicPr>
          <p:nvPr/>
        </p:nvPicPr>
        <p:blipFill rotWithShape="1">
          <a:blip r:embed="rId2"/>
          <a:srcRect l="6656" t="5438" r="6324" b="13091"/>
          <a:stretch/>
        </p:blipFill>
        <p:spPr>
          <a:xfrm>
            <a:off x="4643054" y="2412972"/>
            <a:ext cx="1621940" cy="1993062"/>
          </a:xfrm>
          <a:prstGeom prst="rect">
            <a:avLst/>
          </a:prstGeom>
        </p:spPr>
      </p:pic>
      <p:pic>
        <p:nvPicPr>
          <p:cNvPr id="19" name="Picture 18">
            <a:extLst>
              <a:ext uri="{FF2B5EF4-FFF2-40B4-BE49-F238E27FC236}">
                <a16:creationId xmlns:a16="http://schemas.microsoft.com/office/drawing/2014/main" id="{BB2642CA-D372-6C43-BD96-F30D7913F4FA}"/>
              </a:ext>
            </a:extLst>
          </p:cNvPr>
          <p:cNvPicPr>
            <a:picLocks noChangeAspect="1"/>
          </p:cNvPicPr>
          <p:nvPr/>
        </p:nvPicPr>
        <p:blipFill>
          <a:blip r:embed="rId3"/>
          <a:stretch>
            <a:fillRect/>
          </a:stretch>
        </p:blipFill>
        <p:spPr>
          <a:xfrm>
            <a:off x="456495" y="364179"/>
            <a:ext cx="3233483" cy="4041855"/>
          </a:xfrm>
          <a:prstGeom prst="rect">
            <a:avLst/>
          </a:prstGeom>
        </p:spPr>
      </p:pic>
    </p:spTree>
    <p:extLst>
      <p:ext uri="{BB962C8B-B14F-4D97-AF65-F5344CB8AC3E}">
        <p14:creationId xmlns:p14="http://schemas.microsoft.com/office/powerpoint/2010/main" val="425967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D84182-8F08-8C45-B4DB-A1E82EA2FF5A}"/>
              </a:ext>
            </a:extLst>
          </p:cNvPr>
          <p:cNvSpPr/>
          <p:nvPr/>
        </p:nvSpPr>
        <p:spPr>
          <a:xfrm>
            <a:off x="4571999" y="868278"/>
            <a:ext cx="4115505" cy="2677656"/>
          </a:xfrm>
          <a:prstGeom prst="rect">
            <a:avLst/>
          </a:prstGeom>
        </p:spPr>
        <p:txBody>
          <a:bodyPr wrap="square">
            <a:spAutoFit/>
          </a:bodyPr>
          <a:lstStyle/>
          <a:p>
            <a:r>
              <a:rPr lang="en-US" sz="1200" dirty="0">
                <a:latin typeface="Avenir LT Std 55 Roman" panose="020B0503020203020204" pitchFamily="34" charset="0"/>
              </a:rPr>
              <a:t>Based on your score you got… (show quiz results on clipboard)</a:t>
            </a:r>
          </a:p>
          <a:p>
            <a:endParaRPr lang="en-US" sz="1200" dirty="0">
              <a:latin typeface="Avenir LT Std 55 Roman" panose="020B0503020203020204" pitchFamily="34" charset="0"/>
            </a:endParaRPr>
          </a:p>
          <a:p>
            <a:endParaRPr lang="en-US" sz="1200" dirty="0">
              <a:latin typeface="Avenir LT Std 55 Roman" panose="020B0503020203020204" pitchFamily="34" charset="0"/>
            </a:endParaRPr>
          </a:p>
          <a:p>
            <a:r>
              <a:rPr lang="en-US" sz="1200" b="1" dirty="0">
                <a:latin typeface="Avenir LT Std 85 Heavy" panose="020B0503020203020204" pitchFamily="34" charset="0"/>
              </a:rPr>
              <a:t>ASK: </a:t>
            </a:r>
            <a:r>
              <a:rPr lang="en-US" sz="1200" dirty="0">
                <a:latin typeface="Avenir LT Std 55 Roman" panose="020B0503020203020204" pitchFamily="34" charset="0"/>
              </a:rPr>
              <a:t>So how accurate is this with your experience growing up? How did your family or community communicate these expectations?</a:t>
            </a:r>
          </a:p>
          <a:p>
            <a:endParaRPr lang="en-US" sz="1200" dirty="0">
              <a:latin typeface="Avenir LT Std 55 Roman" panose="020B0503020203020204" pitchFamily="34" charset="0"/>
            </a:endParaRPr>
          </a:p>
          <a:p>
            <a:endParaRPr lang="en-US" sz="1200" dirty="0">
              <a:latin typeface="Avenir LT Std 55 Roman" panose="020B0503020203020204" pitchFamily="34" charset="0"/>
            </a:endParaRPr>
          </a:p>
          <a:p>
            <a:r>
              <a:rPr lang="en-US" sz="1200" b="1" dirty="0">
                <a:latin typeface="Avenir LT Std 85 Heavy" panose="020B0503020203020204" pitchFamily="34" charset="0"/>
              </a:rPr>
              <a:t>SHARE: </a:t>
            </a:r>
            <a:r>
              <a:rPr lang="en-US" sz="1200" dirty="0">
                <a:latin typeface="Avenir LT Std 55 Roman" panose="020B0503020203020204" pitchFamily="34" charset="0"/>
              </a:rPr>
              <a:t>How you have seen this in your family/community. </a:t>
            </a:r>
            <a:br>
              <a:rPr lang="en-US" sz="1200" dirty="0">
                <a:latin typeface="Avenir LT Std 55 Roman" panose="020B0503020203020204" pitchFamily="34" charset="0"/>
              </a:rPr>
            </a:br>
            <a:br>
              <a:rPr lang="en-US" sz="1200" dirty="0">
                <a:latin typeface="Avenir LT Std 55 Roman" panose="020B0503020203020204" pitchFamily="34" charset="0"/>
              </a:rPr>
            </a:br>
            <a:endParaRPr lang="en-US" sz="1200" dirty="0">
              <a:latin typeface="Avenir LT Std 55 Roman" panose="020B0503020203020204" pitchFamily="34" charset="0"/>
            </a:endParaRPr>
          </a:p>
          <a:p>
            <a:endParaRPr lang="en-US" sz="1200" dirty="0">
              <a:latin typeface="Avenir LT Std 55 Roman" panose="020B0503020203020204" pitchFamily="34" charset="0"/>
            </a:endParaRPr>
          </a:p>
        </p:txBody>
      </p:sp>
      <p:pic>
        <p:nvPicPr>
          <p:cNvPr id="5" name="Picture 4">
            <a:extLst>
              <a:ext uri="{FF2B5EF4-FFF2-40B4-BE49-F238E27FC236}">
                <a16:creationId xmlns:a16="http://schemas.microsoft.com/office/drawing/2014/main" id="{553A157E-5F61-3041-964F-DFCDB36E8698}"/>
              </a:ext>
            </a:extLst>
          </p:cNvPr>
          <p:cNvPicPr>
            <a:picLocks noChangeAspect="1"/>
          </p:cNvPicPr>
          <p:nvPr/>
        </p:nvPicPr>
        <p:blipFill rotWithShape="1">
          <a:blip r:embed="rId2"/>
          <a:srcRect l="6449" t="2254" r="6318" b="8556"/>
          <a:stretch/>
        </p:blipFill>
        <p:spPr>
          <a:xfrm>
            <a:off x="456496" y="252266"/>
            <a:ext cx="3233483" cy="4339230"/>
          </a:xfrm>
          <a:prstGeom prst="rect">
            <a:avLst/>
          </a:prstGeom>
        </p:spPr>
      </p:pic>
    </p:spTree>
    <p:extLst>
      <p:ext uri="{BB962C8B-B14F-4D97-AF65-F5344CB8AC3E}">
        <p14:creationId xmlns:p14="http://schemas.microsoft.com/office/powerpoint/2010/main" val="4871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DB56CE-58F5-9D48-A6A3-4557E403E3B1}"/>
              </a:ext>
            </a:extLst>
          </p:cNvPr>
          <p:cNvPicPr>
            <a:picLocks noChangeAspect="1"/>
          </p:cNvPicPr>
          <p:nvPr/>
        </p:nvPicPr>
        <p:blipFill>
          <a:blip r:embed="rId2"/>
          <a:stretch>
            <a:fillRect/>
          </a:stretch>
        </p:blipFill>
        <p:spPr>
          <a:xfrm>
            <a:off x="456494" y="364179"/>
            <a:ext cx="3233483" cy="4041854"/>
          </a:xfrm>
          <a:prstGeom prst="rect">
            <a:avLst/>
          </a:prstGeom>
        </p:spPr>
      </p:pic>
      <p:sp>
        <p:nvSpPr>
          <p:cNvPr id="17" name="Rectangle 16">
            <a:extLst>
              <a:ext uri="{FF2B5EF4-FFF2-40B4-BE49-F238E27FC236}">
                <a16:creationId xmlns:a16="http://schemas.microsoft.com/office/drawing/2014/main" id="{FFD84182-8F08-8C45-B4DB-A1E82EA2FF5A}"/>
              </a:ext>
            </a:extLst>
          </p:cNvPr>
          <p:cNvSpPr/>
          <p:nvPr/>
        </p:nvSpPr>
        <p:spPr>
          <a:xfrm>
            <a:off x="4571999" y="868278"/>
            <a:ext cx="4115505" cy="3231654"/>
          </a:xfrm>
          <a:prstGeom prst="rect">
            <a:avLst/>
          </a:prstGeom>
        </p:spPr>
        <p:txBody>
          <a:bodyPr wrap="square">
            <a:spAutoFit/>
          </a:bodyPr>
          <a:lstStyle/>
          <a:p>
            <a:r>
              <a:rPr lang="en-US" sz="1200" b="1" dirty="0">
                <a:latin typeface="Avenir LT Std 55 Roman" panose="020B0503020203020204" pitchFamily="34" charset="0"/>
              </a:rPr>
              <a:t>Panel 2 | </a:t>
            </a:r>
            <a:r>
              <a:rPr lang="en-US" sz="1200" dirty="0">
                <a:latin typeface="Avenir LT Std 55 Roman" panose="020B0503020203020204" pitchFamily="34" charset="0"/>
              </a:rPr>
              <a:t>Success/Failure Sticker</a:t>
            </a:r>
          </a:p>
          <a:p>
            <a:r>
              <a:rPr lang="en-US" sz="1200" dirty="0">
                <a:latin typeface="Avenir LT Std 55 Roman" panose="020B0503020203020204" pitchFamily="34" charset="0"/>
              </a:rPr>
              <a:t> </a:t>
            </a:r>
          </a:p>
          <a:p>
            <a:r>
              <a:rPr lang="en-US" sz="1200" dirty="0">
                <a:latin typeface="Avenir LT Std 55 Roman" panose="020B0503020203020204" pitchFamily="34" charset="0"/>
              </a:rPr>
              <a:t>Whether or not our families hold us to this, we’re always aware of where we are in relation to these cultural expectations. </a:t>
            </a:r>
          </a:p>
          <a:p>
            <a:br>
              <a:rPr lang="en-US" sz="1200" dirty="0">
                <a:latin typeface="Avenir LT Std 55 Roman" panose="020B0503020203020204" pitchFamily="34" charset="0"/>
              </a:rPr>
            </a:br>
            <a:r>
              <a:rPr lang="en-US" sz="1200" b="1" dirty="0">
                <a:latin typeface="Avenir LT Std 85 Heavy" panose="020B0503020203020204" pitchFamily="34" charset="0"/>
              </a:rPr>
              <a:t>ASK: </a:t>
            </a:r>
            <a:r>
              <a:rPr lang="en-US" sz="1200" dirty="0">
                <a:latin typeface="Avenir LT Std 55 Roman" panose="020B0503020203020204" pitchFamily="34" charset="0"/>
              </a:rPr>
              <a:t>How would your family respond to your total success or failure?</a:t>
            </a:r>
          </a:p>
          <a:p>
            <a:endParaRPr lang="en-US" sz="1200" dirty="0">
              <a:latin typeface="Avenir LT Std 55 Roman" panose="020B0503020203020204" pitchFamily="34" charset="0"/>
            </a:endParaRPr>
          </a:p>
          <a:p>
            <a:r>
              <a:rPr lang="en-US" sz="1200" b="1" dirty="0">
                <a:latin typeface="Avenir LT Std 85 Heavy" panose="020B0503020203020204" pitchFamily="34" charset="0"/>
              </a:rPr>
              <a:t>SHARE: </a:t>
            </a:r>
            <a:r>
              <a:rPr lang="en-US" sz="1200" dirty="0">
                <a:latin typeface="Avenir LT Std 55 Roman" panose="020B0503020203020204" pitchFamily="34" charset="0"/>
              </a:rPr>
              <a:t>Think of personal example of how family responded to their own success/failure</a:t>
            </a:r>
          </a:p>
          <a:p>
            <a:endParaRPr lang="en-US" sz="1200" dirty="0">
              <a:latin typeface="Avenir LT Std 55 Roman" panose="020B0503020203020204" pitchFamily="34" charset="0"/>
            </a:endParaRPr>
          </a:p>
          <a:p>
            <a:r>
              <a:rPr lang="en-US" sz="1200" b="1" dirty="0">
                <a:latin typeface="Avenir LT Std 85 Heavy" panose="020B0503020203020204" pitchFamily="34" charset="0"/>
              </a:rPr>
              <a:t>SAY: </a:t>
            </a:r>
            <a:r>
              <a:rPr lang="en-US" sz="1200" dirty="0">
                <a:latin typeface="Avenir LT Std 55 Roman" panose="020B0503020203020204" pitchFamily="34" charset="0"/>
              </a:rPr>
              <a:t>Our successes and failures often shape our sense of self-worth. We’re having conversations about how our faith addresses that. Do you have a particular faith background? Can I share a story that Jesus tells a story about a family who deals with these challenges?</a:t>
            </a:r>
          </a:p>
        </p:txBody>
      </p:sp>
    </p:spTree>
    <p:extLst>
      <p:ext uri="{BB962C8B-B14F-4D97-AF65-F5344CB8AC3E}">
        <p14:creationId xmlns:p14="http://schemas.microsoft.com/office/powerpoint/2010/main" val="152420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65189A-634B-194A-8D87-342F281197E3}"/>
              </a:ext>
            </a:extLst>
          </p:cNvPr>
          <p:cNvPicPr>
            <a:picLocks noChangeAspect="1"/>
          </p:cNvPicPr>
          <p:nvPr/>
        </p:nvPicPr>
        <p:blipFill>
          <a:blip r:embed="rId2"/>
          <a:stretch>
            <a:fillRect/>
          </a:stretch>
        </p:blipFill>
        <p:spPr>
          <a:xfrm>
            <a:off x="456494" y="364180"/>
            <a:ext cx="3233483" cy="4041854"/>
          </a:xfrm>
          <a:prstGeom prst="rect">
            <a:avLst/>
          </a:prstGeom>
        </p:spPr>
      </p:pic>
      <p:sp>
        <p:nvSpPr>
          <p:cNvPr id="17" name="Rectangle 16">
            <a:extLst>
              <a:ext uri="{FF2B5EF4-FFF2-40B4-BE49-F238E27FC236}">
                <a16:creationId xmlns:a16="http://schemas.microsoft.com/office/drawing/2014/main" id="{FFD84182-8F08-8C45-B4DB-A1E82EA2FF5A}"/>
              </a:ext>
            </a:extLst>
          </p:cNvPr>
          <p:cNvSpPr/>
          <p:nvPr/>
        </p:nvSpPr>
        <p:spPr>
          <a:xfrm>
            <a:off x="4571999" y="868278"/>
            <a:ext cx="4115505" cy="3046988"/>
          </a:xfrm>
          <a:prstGeom prst="rect">
            <a:avLst/>
          </a:prstGeom>
        </p:spPr>
        <p:txBody>
          <a:bodyPr wrap="square">
            <a:spAutoFit/>
          </a:bodyPr>
          <a:lstStyle/>
          <a:p>
            <a:r>
              <a:rPr lang="en-US" sz="1200" b="1" dirty="0">
                <a:latin typeface="Avenir LT Std 55 Roman" panose="020B0503020203020204" pitchFamily="34" charset="0"/>
              </a:rPr>
              <a:t>Panel 3 | </a:t>
            </a:r>
            <a:r>
              <a:rPr lang="en-US" sz="1200" dirty="0">
                <a:latin typeface="Avenir LT Std 55 Roman" panose="020B0503020203020204" pitchFamily="34" charset="0"/>
              </a:rPr>
              <a:t>Summarize the father/sons story from Luke 15</a:t>
            </a:r>
          </a:p>
          <a:p>
            <a:endParaRPr lang="en-US" sz="1200" dirty="0">
              <a:latin typeface="Avenir LT Std 55 Roman" panose="020B0503020203020204" pitchFamily="34" charset="0"/>
            </a:endParaRPr>
          </a:p>
          <a:p>
            <a:pPr marL="171450" indent="-171450">
              <a:buFont typeface="Arial" panose="020B0604020202020204" pitchFamily="34" charset="0"/>
              <a:buChar char="•"/>
            </a:pPr>
            <a:r>
              <a:rPr lang="en-US" sz="1200" dirty="0">
                <a:latin typeface="Avenir LT Std 55 Roman" panose="020B0503020203020204" pitchFamily="34" charset="0"/>
              </a:rPr>
              <a:t>Younger son asking for inheritance and wants to leave the family home = wishing father was dead. Shames the family and deeply hurts the parents. </a:t>
            </a:r>
          </a:p>
          <a:p>
            <a:pPr marL="171450" indent="-171450">
              <a:buFont typeface="Arial" panose="020B0604020202020204" pitchFamily="34" charset="0"/>
              <a:buChar char="•"/>
            </a:pPr>
            <a:r>
              <a:rPr lang="en-US" sz="1200" dirty="0">
                <a:latin typeface="Avenir LT Std 55 Roman" panose="020B0503020203020204" pitchFamily="34" charset="0"/>
              </a:rPr>
              <a:t>He is living it up in another country, until he runs out of money</a:t>
            </a:r>
          </a:p>
          <a:p>
            <a:pPr marL="171450" indent="-171450">
              <a:buFont typeface="Arial" panose="020B0604020202020204" pitchFamily="34" charset="0"/>
              <a:buChar char="•"/>
            </a:pPr>
            <a:r>
              <a:rPr lang="en-US" sz="1200" dirty="0">
                <a:latin typeface="Avenir LT Std 55 Roman" panose="020B0503020203020204" pitchFamily="34" charset="0"/>
              </a:rPr>
              <a:t>There’s a famine in the land, and the only job he can get is feeding pigs. He’s starving and realizes that he’s hit rock bottom.</a:t>
            </a:r>
          </a:p>
          <a:p>
            <a:pPr marL="171450" indent="-171450">
              <a:buFont typeface="Arial" panose="020B0604020202020204" pitchFamily="34" charset="0"/>
              <a:buChar char="•"/>
            </a:pPr>
            <a:r>
              <a:rPr lang="en-US" sz="1200" dirty="0">
                <a:latin typeface="Avenir LT Std 55 Roman" panose="020B0503020203020204" pitchFamily="34" charset="0"/>
              </a:rPr>
              <a:t>He’s desperate and decides to go home and beg his father for a job. He knows after all he’s done, he doesn’t deserve to be called a son. </a:t>
            </a:r>
          </a:p>
          <a:p>
            <a:endParaRPr lang="en-US" sz="1200" dirty="0">
              <a:latin typeface="Avenir LT Std 55 Roman" panose="020B0503020203020204" pitchFamily="34" charset="0"/>
            </a:endParaRPr>
          </a:p>
          <a:p>
            <a:r>
              <a:rPr lang="en-US" sz="1200" b="1" dirty="0">
                <a:latin typeface="Avenir LT Std 85 Heavy" panose="020B0503020203020204" pitchFamily="34" charset="0"/>
              </a:rPr>
              <a:t>ASK:</a:t>
            </a:r>
            <a:r>
              <a:rPr lang="en-US" sz="1200" dirty="0">
                <a:latin typeface="Avenir LT Std 55 Roman" panose="020B0503020203020204" pitchFamily="34" charset="0"/>
              </a:rPr>
              <a:t> How would you respond to the son if you were his parent?</a:t>
            </a:r>
          </a:p>
        </p:txBody>
      </p:sp>
    </p:spTree>
    <p:extLst>
      <p:ext uri="{BB962C8B-B14F-4D97-AF65-F5344CB8AC3E}">
        <p14:creationId xmlns:p14="http://schemas.microsoft.com/office/powerpoint/2010/main" val="37493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65189A-634B-194A-8D87-342F281197E3}"/>
              </a:ext>
            </a:extLst>
          </p:cNvPr>
          <p:cNvPicPr>
            <a:picLocks noChangeAspect="1"/>
          </p:cNvPicPr>
          <p:nvPr/>
        </p:nvPicPr>
        <p:blipFill>
          <a:blip r:embed="rId2"/>
          <a:stretch>
            <a:fillRect/>
          </a:stretch>
        </p:blipFill>
        <p:spPr>
          <a:xfrm>
            <a:off x="456494" y="364180"/>
            <a:ext cx="3233483" cy="4041854"/>
          </a:xfrm>
          <a:prstGeom prst="rect">
            <a:avLst/>
          </a:prstGeom>
        </p:spPr>
      </p:pic>
      <p:sp>
        <p:nvSpPr>
          <p:cNvPr id="17" name="Rectangle 16">
            <a:extLst>
              <a:ext uri="{FF2B5EF4-FFF2-40B4-BE49-F238E27FC236}">
                <a16:creationId xmlns:a16="http://schemas.microsoft.com/office/drawing/2014/main" id="{FFD84182-8F08-8C45-B4DB-A1E82EA2FF5A}"/>
              </a:ext>
            </a:extLst>
          </p:cNvPr>
          <p:cNvSpPr/>
          <p:nvPr/>
        </p:nvSpPr>
        <p:spPr>
          <a:xfrm>
            <a:off x="4571999" y="868278"/>
            <a:ext cx="4115505" cy="3785652"/>
          </a:xfrm>
          <a:prstGeom prst="rect">
            <a:avLst/>
          </a:prstGeom>
        </p:spPr>
        <p:txBody>
          <a:bodyPr wrap="square">
            <a:spAutoFit/>
          </a:bodyPr>
          <a:lstStyle/>
          <a:p>
            <a:r>
              <a:rPr lang="en-US" sz="1200" b="1" dirty="0">
                <a:latin typeface="Avenir LT Std 55 Roman" panose="020B0503020203020204" pitchFamily="34" charset="0"/>
              </a:rPr>
              <a:t>Panel 3 | </a:t>
            </a:r>
            <a:r>
              <a:rPr lang="en-US" sz="1200" dirty="0">
                <a:latin typeface="Avenir LT Std 55 Roman" panose="020B0503020203020204" pitchFamily="34" charset="0"/>
              </a:rPr>
              <a:t>Story continued</a:t>
            </a:r>
          </a:p>
          <a:p>
            <a:endParaRPr lang="en-US" sz="1200" dirty="0">
              <a:latin typeface="Avenir LT Std 55 Roman" panose="020B0503020203020204" pitchFamily="34" charset="0"/>
            </a:endParaRPr>
          </a:p>
          <a:p>
            <a:pPr marL="171450" indent="-171450">
              <a:buFont typeface="Arial" panose="020B0604020202020204" pitchFamily="34" charset="0"/>
              <a:buChar char="•"/>
            </a:pPr>
            <a:r>
              <a:rPr lang="en-US" sz="1200" dirty="0">
                <a:latin typeface="Avenir LT Std 55 Roman" panose="020B0503020203020204" pitchFamily="34" charset="0"/>
              </a:rPr>
              <a:t>Father sees him and does something shocking. Instead of disowning, lecturing, or ignoring the son, the father runs and embraces the son. </a:t>
            </a:r>
          </a:p>
          <a:p>
            <a:pPr marL="171450" indent="-171450">
              <a:buFont typeface="Arial" panose="020B0604020202020204" pitchFamily="34" charset="0"/>
              <a:buChar char="•"/>
            </a:pPr>
            <a:r>
              <a:rPr lang="en-US" sz="1200" dirty="0">
                <a:latin typeface="Avenir LT Std 55 Roman" panose="020B0503020203020204" pitchFamily="34" charset="0"/>
              </a:rPr>
              <a:t>Throws a massive party to celebrate the son’s return.</a:t>
            </a:r>
          </a:p>
          <a:p>
            <a:pPr marL="171450" indent="-171450">
              <a:buFont typeface="Arial" panose="020B0604020202020204" pitchFamily="34" charset="0"/>
              <a:buChar char="•"/>
            </a:pPr>
            <a:r>
              <a:rPr lang="en-US" sz="1200" dirty="0">
                <a:latin typeface="Avenir LT Std 55 Roman" panose="020B0503020203020204" pitchFamily="34" charset="0"/>
              </a:rPr>
              <a:t>Older son is livid - he has been home, obeying and respecting the father</a:t>
            </a:r>
          </a:p>
          <a:p>
            <a:pPr marL="171450" indent="-171450">
              <a:buFont typeface="Arial" panose="020B0604020202020204" pitchFamily="34" charset="0"/>
              <a:buChar char="•"/>
            </a:pPr>
            <a:r>
              <a:rPr lang="en-US" sz="1200" dirty="0">
                <a:latin typeface="Avenir LT Std 55 Roman" panose="020B0503020203020204" pitchFamily="34" charset="0"/>
              </a:rPr>
              <a:t>Father’s response: don’t know you how much I love you? Everything that I have has always been yours.</a:t>
            </a:r>
          </a:p>
          <a:p>
            <a:pPr marL="171450" indent="-171450">
              <a:buFont typeface="Arial" panose="020B0604020202020204" pitchFamily="34" charset="0"/>
              <a:buChar char="•"/>
            </a:pPr>
            <a:endParaRPr lang="en-US" sz="1200" dirty="0">
              <a:latin typeface="Avenir LT Std 55 Roman" panose="020B0503020203020204" pitchFamily="34" charset="0"/>
            </a:endParaRPr>
          </a:p>
          <a:p>
            <a:endParaRPr lang="en-US" sz="1200" b="1" dirty="0">
              <a:latin typeface="Avenir LT Std 85 Heavy" panose="020B0503020203020204" pitchFamily="34" charset="0"/>
            </a:endParaRPr>
          </a:p>
          <a:p>
            <a:r>
              <a:rPr lang="en-US" sz="1200" b="1" dirty="0">
                <a:latin typeface="Avenir LT Std 85 Heavy" panose="020B0503020203020204" pitchFamily="34" charset="0"/>
              </a:rPr>
              <a:t>ASK: </a:t>
            </a:r>
            <a:r>
              <a:rPr lang="en-US" sz="1200" dirty="0">
                <a:latin typeface="Avenir LT Std 55 Roman" panose="020B0503020203020204" pitchFamily="34" charset="0"/>
              </a:rPr>
              <a:t>What are your thoughts or reactions to that story?</a:t>
            </a:r>
          </a:p>
          <a:p>
            <a:endParaRPr lang="en-US" sz="1200" dirty="0">
              <a:latin typeface="Avenir LT Std 55 Roman" panose="020B0503020203020204" pitchFamily="34" charset="0"/>
            </a:endParaRPr>
          </a:p>
          <a:p>
            <a:r>
              <a:rPr lang="en-US" sz="1200" b="1" dirty="0">
                <a:latin typeface="Avenir LT Std 85 Heavy" panose="020B0503020203020204" pitchFamily="34" charset="0"/>
              </a:rPr>
              <a:t>SAY: </a:t>
            </a:r>
            <a:r>
              <a:rPr lang="en-US" sz="1200" dirty="0">
                <a:latin typeface="Avenir LT Std 55 Roman" panose="020B0503020203020204" pitchFamily="34" charset="0"/>
              </a:rPr>
              <a:t>Jesus told stories that have a deeper spiritual meaning - last panel explains that meaning. This is actually the main message Jesus had for the world. </a:t>
            </a:r>
          </a:p>
          <a:p>
            <a:endParaRPr lang="en-US" sz="1200" dirty="0">
              <a:latin typeface="Avenir LT Std 55 Roman" panose="020B0503020203020204" pitchFamily="34" charset="0"/>
            </a:endParaRPr>
          </a:p>
          <a:p>
            <a:r>
              <a:rPr lang="en-US" sz="1200" dirty="0">
                <a:latin typeface="Avenir LT Std 55 Roman" panose="020B0503020203020204" pitchFamily="34" charset="0"/>
              </a:rPr>
              <a:t> </a:t>
            </a:r>
          </a:p>
          <a:p>
            <a:endParaRPr lang="en-US" sz="1200" dirty="0">
              <a:latin typeface="Avenir LT Std 55 Roman" panose="020B0503020203020204" pitchFamily="34" charset="0"/>
            </a:endParaRPr>
          </a:p>
        </p:txBody>
      </p:sp>
    </p:spTree>
    <p:extLst>
      <p:ext uri="{BB962C8B-B14F-4D97-AF65-F5344CB8AC3E}">
        <p14:creationId xmlns:p14="http://schemas.microsoft.com/office/powerpoint/2010/main" val="390794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F76FC-D252-EF43-A1AC-CE38E6625354}"/>
              </a:ext>
            </a:extLst>
          </p:cNvPr>
          <p:cNvPicPr>
            <a:picLocks noChangeAspect="1"/>
          </p:cNvPicPr>
          <p:nvPr/>
        </p:nvPicPr>
        <p:blipFill>
          <a:blip r:embed="rId2"/>
          <a:stretch>
            <a:fillRect/>
          </a:stretch>
        </p:blipFill>
        <p:spPr>
          <a:xfrm>
            <a:off x="456493" y="364180"/>
            <a:ext cx="3233483" cy="4041854"/>
          </a:xfrm>
          <a:prstGeom prst="rect">
            <a:avLst/>
          </a:prstGeom>
        </p:spPr>
      </p:pic>
      <p:sp>
        <p:nvSpPr>
          <p:cNvPr id="17" name="Rectangle 16">
            <a:extLst>
              <a:ext uri="{FF2B5EF4-FFF2-40B4-BE49-F238E27FC236}">
                <a16:creationId xmlns:a16="http://schemas.microsoft.com/office/drawing/2014/main" id="{FFD84182-8F08-8C45-B4DB-A1E82EA2FF5A}"/>
              </a:ext>
            </a:extLst>
          </p:cNvPr>
          <p:cNvSpPr/>
          <p:nvPr/>
        </p:nvSpPr>
        <p:spPr>
          <a:xfrm>
            <a:off x="4571999" y="868278"/>
            <a:ext cx="4193932" cy="3724096"/>
          </a:xfrm>
          <a:prstGeom prst="rect">
            <a:avLst/>
          </a:prstGeom>
        </p:spPr>
        <p:txBody>
          <a:bodyPr wrap="square">
            <a:spAutoFit/>
          </a:bodyPr>
          <a:lstStyle/>
          <a:p>
            <a:r>
              <a:rPr lang="en-US" sz="1200" b="1" dirty="0">
                <a:latin typeface="Avenir LT Std 55 Roman" panose="020B0503020203020204" pitchFamily="34" charset="0"/>
              </a:rPr>
              <a:t>Panel 4 | </a:t>
            </a:r>
            <a:r>
              <a:rPr lang="en-US" sz="1200" dirty="0">
                <a:latin typeface="Avenir LT Std 55 Roman" panose="020B0503020203020204" pitchFamily="34" charset="0"/>
              </a:rPr>
              <a:t>The Four Circles</a:t>
            </a:r>
          </a:p>
          <a:p>
            <a:endParaRPr lang="en-US" sz="1200" dirty="0">
              <a:latin typeface="Avenir LT Std 55 Roman" panose="020B0503020203020204" pitchFamily="34" charset="0"/>
            </a:endParaRPr>
          </a:p>
          <a:p>
            <a:r>
              <a:rPr lang="en-US" sz="1100" b="1" dirty="0">
                <a:latin typeface="Avenir LT Std 85 Heavy" panose="020B0503020203020204" pitchFamily="34" charset="0"/>
              </a:rPr>
              <a:t>CIRCLE 1 </a:t>
            </a:r>
          </a:p>
          <a:p>
            <a:r>
              <a:rPr lang="en-US" sz="1100" dirty="0">
                <a:latin typeface="Avenir LT Std 55 Roman" panose="020B0503020203020204" pitchFamily="34" charset="0"/>
              </a:rPr>
              <a:t>God designed the world and our families to be a loving place: where we are accepted and valued, not because of what we do but because of who we are. Just like how any good parents love their children. </a:t>
            </a:r>
          </a:p>
          <a:p>
            <a:endParaRPr lang="en-US" sz="1100" dirty="0">
              <a:latin typeface="Avenir LT Std 55 Roman" panose="020B0503020203020204" pitchFamily="34" charset="0"/>
            </a:endParaRPr>
          </a:p>
          <a:p>
            <a:br>
              <a:rPr lang="en-US" sz="1100" dirty="0">
                <a:latin typeface="Avenir LT Std 55 Roman" panose="020B0503020203020204" pitchFamily="34" charset="0"/>
              </a:rPr>
            </a:br>
            <a:r>
              <a:rPr lang="en-US" sz="1100" b="1" dirty="0">
                <a:latin typeface="Avenir LT Std 85 Heavy" panose="020B0503020203020204" pitchFamily="34" charset="0"/>
              </a:rPr>
              <a:t>CIRCLE 2 </a:t>
            </a:r>
          </a:p>
          <a:p>
            <a:r>
              <a:rPr lang="en-US" sz="1100" dirty="0">
                <a:latin typeface="Avenir LT Std 55 Roman" panose="020B0503020203020204" pitchFamily="34" charset="0"/>
              </a:rPr>
              <a:t>But when you look at the world around it - it’s not like that. We believe this is because humanity doubted God’s love. In our selfishness, we untethered ourselves from God and wanted to live life on our own terms. In trying to find our own sense of worth, we shame each other and value people based on what they do or don’t do. Our selfishness affects everything—how we see ourselves, our relationships, and even our relationship with God. But, this isn’t how it was meant to be. </a:t>
            </a:r>
            <a:br>
              <a:rPr lang="en-US" sz="1200" dirty="0">
                <a:latin typeface="Avenir LT Std 55 Roman" panose="020B0503020203020204" pitchFamily="34" charset="0"/>
              </a:rPr>
            </a:br>
            <a:endParaRPr lang="en-US" sz="1200" dirty="0">
              <a:latin typeface="Avenir LT Std 55 Roman" panose="020B0503020203020204" pitchFamily="34" charset="0"/>
            </a:endParaRPr>
          </a:p>
          <a:p>
            <a:r>
              <a:rPr lang="en-US" sz="1200" dirty="0">
                <a:latin typeface="Avenir LT Std 55 Roman" panose="020B0503020203020204" pitchFamily="34" charset="0"/>
              </a:rPr>
              <a:t> </a:t>
            </a:r>
          </a:p>
          <a:p>
            <a:endParaRPr lang="en-US" sz="1200" dirty="0">
              <a:latin typeface="Avenir LT Std 55 Roman" panose="020B0503020203020204" pitchFamily="34" charset="0"/>
            </a:endParaRPr>
          </a:p>
        </p:txBody>
      </p:sp>
    </p:spTree>
    <p:extLst>
      <p:ext uri="{BB962C8B-B14F-4D97-AF65-F5344CB8AC3E}">
        <p14:creationId xmlns:p14="http://schemas.microsoft.com/office/powerpoint/2010/main" val="103253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7F76FC-D252-EF43-A1AC-CE38E6625354}"/>
              </a:ext>
            </a:extLst>
          </p:cNvPr>
          <p:cNvPicPr>
            <a:picLocks noChangeAspect="1"/>
          </p:cNvPicPr>
          <p:nvPr/>
        </p:nvPicPr>
        <p:blipFill>
          <a:blip r:embed="rId2"/>
          <a:stretch>
            <a:fillRect/>
          </a:stretch>
        </p:blipFill>
        <p:spPr>
          <a:xfrm>
            <a:off x="456493" y="364180"/>
            <a:ext cx="3233483" cy="4041854"/>
          </a:xfrm>
          <a:prstGeom prst="rect">
            <a:avLst/>
          </a:prstGeom>
        </p:spPr>
      </p:pic>
      <p:sp>
        <p:nvSpPr>
          <p:cNvPr id="17" name="Rectangle 16">
            <a:extLst>
              <a:ext uri="{FF2B5EF4-FFF2-40B4-BE49-F238E27FC236}">
                <a16:creationId xmlns:a16="http://schemas.microsoft.com/office/drawing/2014/main" id="{FFD84182-8F08-8C45-B4DB-A1E82EA2FF5A}"/>
              </a:ext>
            </a:extLst>
          </p:cNvPr>
          <p:cNvSpPr/>
          <p:nvPr/>
        </p:nvSpPr>
        <p:spPr>
          <a:xfrm>
            <a:off x="4571999" y="868278"/>
            <a:ext cx="4115505" cy="3677930"/>
          </a:xfrm>
          <a:prstGeom prst="rect">
            <a:avLst/>
          </a:prstGeom>
        </p:spPr>
        <p:txBody>
          <a:bodyPr wrap="square">
            <a:spAutoFit/>
          </a:bodyPr>
          <a:lstStyle/>
          <a:p>
            <a:r>
              <a:rPr lang="en-US" sz="1200" b="1" dirty="0">
                <a:latin typeface="Avenir LT Std 55 Roman" panose="020B0503020203020204" pitchFamily="34" charset="0"/>
              </a:rPr>
              <a:t>Panel 4 | </a:t>
            </a:r>
            <a:r>
              <a:rPr lang="en-US" sz="1200" dirty="0">
                <a:latin typeface="Avenir LT Std 55 Roman" panose="020B0503020203020204" pitchFamily="34" charset="0"/>
              </a:rPr>
              <a:t>The Four Circles Continued</a:t>
            </a:r>
          </a:p>
          <a:p>
            <a:endParaRPr lang="en-US" sz="1200" dirty="0">
              <a:latin typeface="Avenir LT Std 55 Roman" panose="020B0503020203020204" pitchFamily="34" charset="0"/>
            </a:endParaRPr>
          </a:p>
          <a:p>
            <a:r>
              <a:rPr lang="en-US" sz="1100" b="1" dirty="0">
                <a:latin typeface="Avenir LT Std 85 Heavy" panose="020B0503020203020204" pitchFamily="34" charset="0"/>
              </a:rPr>
              <a:t>CIRCLE 3 </a:t>
            </a:r>
          </a:p>
          <a:p>
            <a:r>
              <a:rPr lang="en-US" sz="1100" dirty="0">
                <a:latin typeface="Avenir LT Std 55 Roman" panose="020B0503020203020204" pitchFamily="34" charset="0"/>
              </a:rPr>
              <a:t>Jesus wants to restore our relationship with God. Jesus entered the mess and took on himself the consequences of humanity’s actions. We’re worthy and valuable in God’s eyes not because of what we do or fail to do but because of what Jesus did for us. It’s Jesus’ life, death, and resurrection that makes it possible. In the story, the father welcomed the son with compassion and joy—that’s how God receives us. </a:t>
            </a:r>
          </a:p>
          <a:p>
            <a:br>
              <a:rPr lang="en-US" sz="1100" dirty="0">
                <a:latin typeface="Avenir LT Std 55 Roman" panose="020B0503020203020204" pitchFamily="34" charset="0"/>
              </a:rPr>
            </a:br>
            <a:r>
              <a:rPr lang="en-US" sz="1100" b="1" dirty="0">
                <a:latin typeface="Avenir LT Std 85 Heavy" panose="020B0503020203020204" pitchFamily="34" charset="0"/>
              </a:rPr>
              <a:t>CIRCLE 4 </a:t>
            </a:r>
          </a:p>
          <a:p>
            <a:r>
              <a:rPr lang="en-US" sz="1100" dirty="0">
                <a:latin typeface="Avenir LT Std 55 Roman" panose="020B0503020203020204" pitchFamily="34" charset="0"/>
              </a:rPr>
              <a:t>Being loved by God gives us joy that we can share with other people. Our worth is not because of what we do but because of what God has done for us. This is the good news that Jesus came to tell the world. </a:t>
            </a:r>
          </a:p>
          <a:p>
            <a:endParaRPr lang="en-US" sz="1100" dirty="0">
              <a:latin typeface="Avenir LT Std 55 Roman" panose="020B0503020203020204" pitchFamily="34" charset="0"/>
            </a:endParaRPr>
          </a:p>
          <a:p>
            <a:r>
              <a:rPr lang="en-US" sz="1100" b="1" dirty="0">
                <a:latin typeface="Avenir LT Std 85 Heavy" panose="020B0503020203020204" pitchFamily="34" charset="0"/>
              </a:rPr>
              <a:t>ASK: </a:t>
            </a:r>
            <a:r>
              <a:rPr lang="en-US" sz="1100" dirty="0">
                <a:latin typeface="Avenir LT Std 55 Roman" panose="020B0503020203020204" pitchFamily="34" charset="0"/>
              </a:rPr>
              <a:t>How is this picture that Jesus paints of God similar or different than who you imagine God to be? </a:t>
            </a:r>
          </a:p>
          <a:p>
            <a:endParaRPr lang="en-US" sz="1100" dirty="0">
              <a:latin typeface="Avenir LT Std 55 Roman" panose="020B0503020203020204" pitchFamily="34" charset="0"/>
            </a:endParaRPr>
          </a:p>
          <a:p>
            <a:r>
              <a:rPr lang="en-US" sz="1100" b="1" dirty="0">
                <a:latin typeface="Avenir LT Std 85 Heavy" panose="020B0503020203020204" pitchFamily="34" charset="0"/>
              </a:rPr>
              <a:t>ASK: </a:t>
            </a:r>
            <a:r>
              <a:rPr lang="en-US" sz="1100" dirty="0">
                <a:latin typeface="Avenir LT Std 55 Roman" panose="020B0503020203020204" pitchFamily="34" charset="0"/>
              </a:rPr>
              <a:t>Do you think it’s possible to know God in this way? </a:t>
            </a:r>
            <a:endParaRPr lang="en-US" sz="1200" dirty="0">
              <a:latin typeface="Avenir LT Std 55 Roman" panose="020B0503020203020204" pitchFamily="34" charset="0"/>
            </a:endParaRPr>
          </a:p>
        </p:txBody>
      </p:sp>
    </p:spTree>
    <p:extLst>
      <p:ext uri="{BB962C8B-B14F-4D97-AF65-F5344CB8AC3E}">
        <p14:creationId xmlns:p14="http://schemas.microsoft.com/office/powerpoint/2010/main" val="3591689327"/>
      </p:ext>
    </p:extLst>
  </p:cSld>
  <p:clrMapOvr>
    <a:masterClrMapping/>
  </p:clrMapOvr>
</p:sld>
</file>

<file path=ppt/theme/theme1.xml><?xml version="1.0" encoding="utf-8"?>
<a:theme xmlns:a="http://schemas.openxmlformats.org/drawingml/2006/main" name="InterVarsity Light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Varsity Dark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TotalTime>
  <Words>675</Words>
  <Application>Microsoft Macintosh PowerPoint</Application>
  <PresentationFormat>On-screen Show (16:9)</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Avenir LT Std 35 Light</vt:lpstr>
      <vt:lpstr>Avenir LT Std 55 Roman</vt:lpstr>
      <vt:lpstr>Avenir LT Std 85 Heavy</vt:lpstr>
      <vt:lpstr>InterVarsity Light Background</vt:lpstr>
      <vt:lpstr>InterVarsity Dark Background</vt:lpstr>
      <vt:lpstr>WORTHY PROXE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Herwicz</dc:creator>
  <cp:lastModifiedBy>Gary Nauman</cp:lastModifiedBy>
  <cp:revision>38</cp:revision>
  <dcterms:created xsi:type="dcterms:W3CDTF">2017-12-27T22:44:21Z</dcterms:created>
  <dcterms:modified xsi:type="dcterms:W3CDTF">2019-08-08T14:04:17Z</dcterms:modified>
</cp:coreProperties>
</file>